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301" r:id="rId3"/>
    <p:sldId id="282" r:id="rId4"/>
    <p:sldId id="287" r:id="rId5"/>
    <p:sldId id="257" r:id="rId6"/>
    <p:sldId id="290" r:id="rId7"/>
    <p:sldId id="283" r:id="rId8"/>
    <p:sldId id="291" r:id="rId9"/>
    <p:sldId id="292" r:id="rId10"/>
    <p:sldId id="294" r:id="rId11"/>
    <p:sldId id="295" r:id="rId12"/>
    <p:sldId id="279" r:id="rId13"/>
    <p:sldId id="281" r:id="rId14"/>
    <p:sldId id="280" r:id="rId15"/>
    <p:sldId id="299" r:id="rId16"/>
    <p:sldId id="286" r:id="rId17"/>
    <p:sldId id="300" r:id="rId18"/>
    <p:sldId id="296" r:id="rId19"/>
    <p:sldId id="302" r:id="rId20"/>
    <p:sldId id="303" r:id="rId21"/>
    <p:sldId id="285" r:id="rId22"/>
    <p:sldId id="260" r:id="rId23"/>
    <p:sldId id="288" r:id="rId24"/>
    <p:sldId id="289" r:id="rId25"/>
    <p:sldId id="261" r:id="rId26"/>
    <p:sldId id="272" r:id="rId27"/>
    <p:sldId id="273" r:id="rId28"/>
    <p:sldId id="262" r:id="rId29"/>
    <p:sldId id="274" r:id="rId30"/>
    <p:sldId id="275" r:id="rId31"/>
    <p:sldId id="276" r:id="rId32"/>
    <p:sldId id="277" r:id="rId33"/>
    <p:sldId id="278" r:id="rId34"/>
    <p:sldId id="263" r:id="rId35"/>
    <p:sldId id="266" r:id="rId36"/>
    <p:sldId id="267" r:id="rId37"/>
    <p:sldId id="268" r:id="rId38"/>
    <p:sldId id="269" r:id="rId39"/>
    <p:sldId id="264" r:id="rId40"/>
    <p:sldId id="270" r:id="rId41"/>
    <p:sldId id="298" r:id="rId42"/>
    <p:sldId id="271" r:id="rId43"/>
    <p:sldId id="265"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83" autoAdjust="0"/>
  </p:normalViewPr>
  <p:slideViewPr>
    <p:cSldViewPr snapToObjects="1">
      <p:cViewPr varScale="1">
        <p:scale>
          <a:sx n="77" d="100"/>
          <a:sy n="77" d="100"/>
        </p:scale>
        <p:origin x="-176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D6F6E9-B9CF-554D-9F07-56179FB59496}" type="datetimeFigureOut">
              <a:rPr lang="en-US" smtClean="0"/>
              <a:pPr/>
              <a:t>7/4/2013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B325A7-E0CC-B643-B222-F3868CD2E36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en.wikipedia.org/wiki/Marquesas_Islands"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en.wikipedia.org/wiki/Algeria" TargetMode="External"/><Relationship Id="rId5" Type="http://schemas.openxmlformats.org/officeDocument/2006/relationships/hyperlink" Target="http://en.wikipedia.org/wiki/Vietnam" TargetMode="External"/><Relationship Id="rId4" Type="http://schemas.openxmlformats.org/officeDocument/2006/relationships/hyperlink" Target="http://en.wikipedia.org/wiki/Bora_Bora"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9EC36-9690-174D-9111-B62351D60BE7}" type="slidenum">
              <a:rPr lang="de-DE"/>
              <a:pPr/>
              <a:t>3</a:t>
            </a:fld>
            <a:endParaRPr lang="de-DE"/>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9EC36-9690-174D-9111-B62351D60BE7}" type="slidenum">
              <a:rPr lang="de-DE"/>
              <a:pPr/>
              <a:t>12</a:t>
            </a:fld>
            <a:endParaRPr lang="de-DE"/>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sym typeface="Gill Sans" charset="0"/>
              </a:rPr>
              <a:t>As mentioned before, Club Med has resort villages in Mediterranean, snow, inland, and tropical locations in 40 countries</a:t>
            </a:r>
          </a:p>
          <a:p>
            <a:endParaRPr lang="de-DE" dirty="0" smtClean="0"/>
          </a:p>
          <a:p>
            <a:r>
              <a:rPr lang="de-DE" dirty="0" smtClean="0"/>
              <a:t>Europe 57</a:t>
            </a:r>
            <a:r>
              <a:rPr lang="de-DE" baseline="0" dirty="0" smtClean="0"/>
              <a:t> </a:t>
            </a:r>
            <a:r>
              <a:rPr lang="de-DE" baseline="0" dirty="0" err="1" smtClean="0"/>
              <a:t>villages</a:t>
            </a:r>
            <a:r>
              <a:rPr lang="de-DE" baseline="0" dirty="0" smtClean="0"/>
              <a:t>, </a:t>
            </a:r>
            <a:r>
              <a:rPr lang="de-DE" baseline="0" dirty="0" err="1" smtClean="0"/>
              <a:t>capacity</a:t>
            </a:r>
            <a:r>
              <a:rPr lang="de-DE" baseline="0" dirty="0" smtClean="0"/>
              <a:t> of </a:t>
            </a:r>
            <a:r>
              <a:rPr lang="de-DE" baseline="0" dirty="0" err="1" smtClean="0"/>
              <a:t>over</a:t>
            </a:r>
            <a:r>
              <a:rPr lang="de-DE" baseline="0" dirty="0" smtClean="0"/>
              <a:t> 7 </a:t>
            </a:r>
            <a:r>
              <a:rPr lang="de-DE" baseline="0" dirty="0" err="1" smtClean="0"/>
              <a:t>million</a:t>
            </a:r>
            <a:r>
              <a:rPr lang="de-DE" baseline="0" dirty="0" smtClean="0"/>
              <a:t>.</a:t>
            </a:r>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9EC36-9690-174D-9111-B62351D60BE7}" type="slidenum">
              <a:rPr lang="de-DE"/>
              <a:pPr/>
              <a:t>13</a:t>
            </a:fld>
            <a:endParaRPr lang="de-DE"/>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de-DE" dirty="0" smtClean="0"/>
              <a:t>America 11 </a:t>
            </a:r>
            <a:r>
              <a:rPr lang="de-DE" dirty="0" err="1" smtClean="0"/>
              <a:t>villages</a:t>
            </a:r>
            <a:r>
              <a:rPr lang="de-DE" dirty="0" smtClean="0"/>
              <a:t> .</a:t>
            </a:r>
            <a:r>
              <a:rPr lang="de-DE" dirty="0" err="1" smtClean="0"/>
              <a:t>capacity</a:t>
            </a:r>
            <a:r>
              <a:rPr lang="de-DE" dirty="0" smtClean="0"/>
              <a:t> of </a:t>
            </a:r>
            <a:r>
              <a:rPr lang="de-DE" dirty="0" err="1" smtClean="0"/>
              <a:t>over</a:t>
            </a:r>
            <a:r>
              <a:rPr lang="de-DE" dirty="0" smtClean="0"/>
              <a:t> 2 </a:t>
            </a:r>
            <a:r>
              <a:rPr lang="de-DE" dirty="0" err="1" smtClean="0"/>
              <a:t>million</a:t>
            </a:r>
            <a:endParaRPr lang="de-DE" dirty="0" smtClean="0"/>
          </a:p>
          <a:p>
            <a:r>
              <a:rPr lang="de-DE" dirty="0" err="1" smtClean="0"/>
              <a:t>Asia</a:t>
            </a:r>
            <a:r>
              <a:rPr lang="de-DE" dirty="0" smtClean="0"/>
              <a:t> 9 </a:t>
            </a:r>
            <a:r>
              <a:rPr lang="de-DE" dirty="0" err="1" smtClean="0"/>
              <a:t>villages</a:t>
            </a:r>
            <a:r>
              <a:rPr lang="de-DE" dirty="0" smtClean="0"/>
              <a:t> </a:t>
            </a:r>
            <a:r>
              <a:rPr lang="de-DE" dirty="0" err="1" smtClean="0"/>
              <a:t>capcity</a:t>
            </a:r>
            <a:r>
              <a:rPr lang="de-DE" dirty="0" smtClean="0"/>
              <a:t> of </a:t>
            </a:r>
            <a:r>
              <a:rPr lang="de-DE" dirty="0" err="1" smtClean="0"/>
              <a:t>about</a:t>
            </a:r>
            <a:r>
              <a:rPr lang="de-DE" dirty="0" smtClean="0"/>
              <a:t> 2 </a:t>
            </a:r>
            <a:r>
              <a:rPr lang="de-DE" dirty="0" err="1" smtClean="0"/>
              <a:t>million</a:t>
            </a:r>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9EC36-9690-174D-9111-B62351D60BE7}" type="slidenum">
              <a:rPr lang="de-DE"/>
              <a:pPr/>
              <a:t>14</a:t>
            </a:fld>
            <a:endParaRPr lang="de-DE"/>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Comic Sans MS" charset="0"/>
                <a:sym typeface="Gill Sans" charset="0"/>
              </a:rPr>
              <a:t>Clientele: 1/3 French. Rest from NA and Japan</a:t>
            </a:r>
          </a:p>
          <a:p>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9EC36-9690-174D-9111-B62351D60BE7}" type="slidenum">
              <a:rPr lang="de-DE"/>
              <a:pPr/>
              <a:t>15</a:t>
            </a:fld>
            <a:endParaRPr lang="de-DE"/>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de-DE" dirty="0" err="1" smtClean="0"/>
              <a:t>Basically</a:t>
            </a:r>
            <a:r>
              <a:rPr lang="de-DE" dirty="0" smtClean="0"/>
              <a:t> </a:t>
            </a:r>
            <a:r>
              <a:rPr lang="de-DE" dirty="0" err="1" smtClean="0"/>
              <a:t>the</a:t>
            </a:r>
            <a:r>
              <a:rPr lang="de-DE" dirty="0" smtClean="0"/>
              <a:t> </a:t>
            </a:r>
            <a:r>
              <a:rPr lang="de-DE" dirty="0" err="1" smtClean="0"/>
              <a:t>price</a:t>
            </a:r>
            <a:r>
              <a:rPr lang="de-DE" dirty="0" smtClean="0"/>
              <a:t> of s </a:t>
            </a:r>
            <a:r>
              <a:rPr lang="de-DE" dirty="0" err="1" smtClean="0"/>
              <a:t>package</a:t>
            </a:r>
            <a:r>
              <a:rPr lang="de-DE" dirty="0" smtClean="0"/>
              <a:t> </a:t>
            </a:r>
            <a:r>
              <a:rPr lang="de-DE" dirty="0" err="1" smtClean="0"/>
              <a:t>depends</a:t>
            </a:r>
            <a:r>
              <a:rPr lang="de-DE" dirty="0" smtClean="0"/>
              <a:t> on 4 </a:t>
            </a:r>
            <a:r>
              <a:rPr lang="de-DE" dirty="0" err="1" smtClean="0"/>
              <a:t>factors</a:t>
            </a:r>
            <a:r>
              <a:rPr lang="de-DE" dirty="0" smtClean="0"/>
              <a:t>.</a:t>
            </a:r>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9EC36-9690-174D-9111-B62351D60BE7}" type="slidenum">
              <a:rPr lang="de-DE"/>
              <a:pPr/>
              <a:t>16</a:t>
            </a:fld>
            <a:endParaRPr lang="de-DE"/>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9EC36-9690-174D-9111-B62351D60BE7}" type="slidenum">
              <a:rPr lang="de-DE"/>
              <a:pPr/>
              <a:t>17</a:t>
            </a:fld>
            <a:endParaRPr lang="de-DE"/>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9EC36-9690-174D-9111-B62351D60BE7}" type="slidenum">
              <a:rPr lang="de-DE"/>
              <a:pPr/>
              <a:t>18</a:t>
            </a:fld>
            <a:endParaRPr lang="de-DE"/>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9EC36-9690-174D-9111-B62351D60BE7}" type="slidenum">
              <a:rPr lang="de-DE"/>
              <a:pPr/>
              <a:t>19</a:t>
            </a:fld>
            <a:endParaRPr lang="de-DE"/>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9EC36-9690-174D-9111-B62351D60BE7}" type="slidenum">
              <a:rPr lang="de-DE"/>
              <a:pPr/>
              <a:t>20</a:t>
            </a:fld>
            <a:endParaRPr lang="de-DE"/>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9EC36-9690-174D-9111-B62351D60BE7}" type="slidenum">
              <a:rPr lang="de-DE"/>
              <a:pPr/>
              <a:t>21</a:t>
            </a:fld>
            <a:endParaRPr lang="de-DE"/>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Scheduled for rollout in January 2009, the loyalty program will be introduced worldwide throughout the year. One of more than 200 programs tested, Club Med Great Members ranks in the top 20% in terms of intention to buy, attractiveness and ability to meet customer expectations. Members will be entitled both to special benefits in the villages, which make their vacations even more enjoyable, and to visual signs of recognition. </a:t>
            </a:r>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9EC36-9690-174D-9111-B62351D60BE7}" type="slidenum">
              <a:rPr lang="de-DE"/>
              <a:pPr/>
              <a:t>4</a:t>
            </a:fld>
            <a:endParaRPr lang="de-DE"/>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F9150B-BD9D-FD44-AB1D-01F389ADD472}" type="slidenum">
              <a:rPr lang="de-DE"/>
              <a:pPr/>
              <a:t>22</a:t>
            </a:fld>
            <a:endParaRPr lang="de-DE"/>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de-DE" dirty="0" smtClean="0"/>
              <a:t>In 1986, </a:t>
            </a:r>
            <a:r>
              <a:rPr lang="de-DE" dirty="0" err="1" smtClean="0"/>
              <a:t>most</a:t>
            </a:r>
            <a:r>
              <a:rPr lang="de-DE" dirty="0" smtClean="0"/>
              <a:t> of </a:t>
            </a:r>
            <a:r>
              <a:rPr lang="de-DE" dirty="0" err="1" smtClean="0"/>
              <a:t>the</a:t>
            </a:r>
            <a:r>
              <a:rPr lang="de-DE" dirty="0" smtClean="0"/>
              <a:t> </a:t>
            </a:r>
            <a:r>
              <a:rPr lang="de-DE" dirty="0" err="1" smtClean="0"/>
              <a:t>all-inclusive</a:t>
            </a:r>
            <a:r>
              <a:rPr lang="de-DE" dirty="0" smtClean="0"/>
              <a:t> </a:t>
            </a:r>
            <a:r>
              <a:rPr lang="de-DE" dirty="0" err="1" smtClean="0"/>
              <a:t>competitors</a:t>
            </a:r>
            <a:r>
              <a:rPr lang="de-DE" dirty="0" smtClean="0"/>
              <a:t> </a:t>
            </a:r>
            <a:r>
              <a:rPr lang="de-DE" dirty="0" err="1" smtClean="0"/>
              <a:t>had</a:t>
            </a:r>
            <a:r>
              <a:rPr lang="de-DE" dirty="0" smtClean="0"/>
              <a:t> </a:t>
            </a:r>
            <a:r>
              <a:rPr lang="de-DE" dirty="0" err="1" smtClean="0"/>
              <a:t>adopted</a:t>
            </a:r>
            <a:r>
              <a:rPr lang="de-DE" dirty="0" smtClean="0"/>
              <a:t> Club </a:t>
            </a:r>
            <a:r>
              <a:rPr lang="de-DE" dirty="0" err="1" smtClean="0"/>
              <a:t>Med's</a:t>
            </a:r>
            <a:r>
              <a:rPr lang="de-DE" dirty="0" smtClean="0"/>
              <a:t> style of </a:t>
            </a:r>
            <a:r>
              <a:rPr lang="de-DE" dirty="0" err="1" smtClean="0"/>
              <a:t>recreational</a:t>
            </a:r>
            <a:r>
              <a:rPr lang="de-DE" dirty="0" smtClean="0"/>
              <a:t> </a:t>
            </a:r>
            <a:r>
              <a:rPr lang="de-DE" dirty="0" err="1" smtClean="0"/>
              <a:t>activities</a:t>
            </a:r>
            <a:r>
              <a:rPr lang="de-DE" dirty="0" smtClean="0"/>
              <a:t> </a:t>
            </a:r>
            <a:r>
              <a:rPr lang="de-DE" dirty="0" err="1" smtClean="0"/>
              <a:t>with</a:t>
            </a:r>
            <a:r>
              <a:rPr lang="de-DE" dirty="0" smtClean="0"/>
              <a:t> </a:t>
            </a:r>
            <a:r>
              <a:rPr lang="de-DE" dirty="0" err="1" smtClean="0"/>
              <a:t>staff</a:t>
            </a:r>
            <a:r>
              <a:rPr lang="de-DE" dirty="0" smtClean="0"/>
              <a:t> </a:t>
            </a:r>
            <a:r>
              <a:rPr lang="de-DE" dirty="0" err="1" smtClean="0"/>
              <a:t>members</a:t>
            </a:r>
            <a:r>
              <a:rPr lang="de-DE" dirty="0" smtClean="0"/>
              <a:t> </a:t>
            </a:r>
            <a:r>
              <a:rPr lang="de-DE" dirty="0" err="1" smtClean="0"/>
              <a:t>acting</a:t>
            </a:r>
            <a:r>
              <a:rPr lang="de-DE" dirty="0" smtClean="0"/>
              <a:t> as </a:t>
            </a:r>
            <a:r>
              <a:rPr lang="de-DE" dirty="0" err="1" smtClean="0"/>
              <a:t>directors</a:t>
            </a:r>
            <a:r>
              <a:rPr lang="de-DE" dirty="0" smtClean="0"/>
              <a:t> of </a:t>
            </a:r>
            <a:r>
              <a:rPr lang="de-DE" dirty="0" err="1" smtClean="0"/>
              <a:t>these</a:t>
            </a:r>
            <a:r>
              <a:rPr lang="de-DE" dirty="0" smtClean="0"/>
              <a:t> </a:t>
            </a:r>
            <a:r>
              <a:rPr lang="de-DE" dirty="0" err="1" smtClean="0"/>
              <a:t>organized</a:t>
            </a:r>
            <a:r>
              <a:rPr lang="de-DE" dirty="0" smtClean="0"/>
              <a:t> </a:t>
            </a:r>
            <a:r>
              <a:rPr lang="de-DE" dirty="0" err="1" smtClean="0"/>
              <a:t>games</a:t>
            </a:r>
            <a:r>
              <a:rPr lang="de-DE" dirty="0" smtClean="0"/>
              <a:t>. </a:t>
            </a:r>
            <a:r>
              <a:rPr lang="de-DE" dirty="0" err="1" smtClean="0"/>
              <a:t>By</a:t>
            </a:r>
            <a:r>
              <a:rPr lang="de-DE" dirty="0" smtClean="0"/>
              <a:t> </a:t>
            </a:r>
            <a:r>
              <a:rPr lang="de-DE" dirty="0" err="1" smtClean="0"/>
              <a:t>then</a:t>
            </a:r>
            <a:r>
              <a:rPr lang="de-DE" dirty="0" smtClean="0"/>
              <a:t>, </a:t>
            </a:r>
            <a:r>
              <a:rPr lang="de-DE" dirty="0" err="1" smtClean="0"/>
              <a:t>the</a:t>
            </a:r>
            <a:r>
              <a:rPr lang="de-DE" dirty="0" smtClean="0"/>
              <a:t> </a:t>
            </a:r>
            <a:r>
              <a:rPr lang="de-DE" dirty="0" err="1" smtClean="0"/>
              <a:t>only</a:t>
            </a:r>
            <a:r>
              <a:rPr lang="de-DE" dirty="0" smtClean="0"/>
              <a:t> </a:t>
            </a:r>
            <a:r>
              <a:rPr lang="de-DE" dirty="0" err="1" smtClean="0"/>
              <a:t>major</a:t>
            </a:r>
            <a:r>
              <a:rPr lang="de-DE" dirty="0" smtClean="0"/>
              <a:t> </a:t>
            </a:r>
            <a:r>
              <a:rPr lang="de-DE" dirty="0" err="1" smtClean="0"/>
              <a:t>difference</a:t>
            </a:r>
            <a:r>
              <a:rPr lang="de-DE" dirty="0" smtClean="0"/>
              <a:t> </a:t>
            </a:r>
            <a:r>
              <a:rPr lang="de-DE" dirty="0" err="1" smtClean="0"/>
              <a:t>that</a:t>
            </a:r>
            <a:r>
              <a:rPr lang="de-DE" dirty="0" smtClean="0"/>
              <a:t> Club </a:t>
            </a:r>
            <a:r>
              <a:rPr lang="de-DE" dirty="0" err="1" smtClean="0"/>
              <a:t>Med</a:t>
            </a:r>
            <a:r>
              <a:rPr lang="de-DE" dirty="0" smtClean="0"/>
              <a:t> </a:t>
            </a:r>
            <a:r>
              <a:rPr lang="de-DE" dirty="0" err="1" smtClean="0"/>
              <a:t>maintained</a:t>
            </a:r>
            <a:r>
              <a:rPr lang="de-DE" dirty="0" smtClean="0"/>
              <a:t> was </a:t>
            </a:r>
            <a:r>
              <a:rPr lang="de-DE" dirty="0" err="1" smtClean="0"/>
              <a:t>the</a:t>
            </a:r>
            <a:r>
              <a:rPr lang="de-DE" dirty="0" smtClean="0"/>
              <a:t> </a:t>
            </a:r>
            <a:r>
              <a:rPr lang="de-DE" dirty="0" err="1" smtClean="0"/>
              <a:t>fact</a:t>
            </a:r>
            <a:r>
              <a:rPr lang="de-DE" dirty="0" smtClean="0"/>
              <a:t> </a:t>
            </a:r>
            <a:r>
              <a:rPr lang="de-DE" dirty="0" err="1" smtClean="0"/>
              <a:t>that</a:t>
            </a:r>
            <a:r>
              <a:rPr lang="de-DE" dirty="0" smtClean="0"/>
              <a:t> </a:t>
            </a:r>
            <a:r>
              <a:rPr lang="de-DE" dirty="0" err="1" smtClean="0"/>
              <a:t>their</a:t>
            </a:r>
            <a:r>
              <a:rPr lang="de-DE" dirty="0" smtClean="0"/>
              <a:t> </a:t>
            </a:r>
            <a:r>
              <a:rPr lang="de-DE" dirty="0" err="1" smtClean="0"/>
              <a:t>price</a:t>
            </a:r>
            <a:r>
              <a:rPr lang="de-DE" dirty="0" smtClean="0"/>
              <a:t> </a:t>
            </a:r>
            <a:r>
              <a:rPr lang="de-DE" dirty="0" err="1" smtClean="0"/>
              <a:t>did</a:t>
            </a:r>
            <a:r>
              <a:rPr lang="de-DE" dirty="0" smtClean="0"/>
              <a:t> </a:t>
            </a:r>
            <a:r>
              <a:rPr lang="de-DE" dirty="0" err="1" smtClean="0"/>
              <a:t>not</a:t>
            </a:r>
            <a:r>
              <a:rPr lang="de-DE" dirty="0" smtClean="0"/>
              <a:t> </a:t>
            </a:r>
            <a:r>
              <a:rPr lang="de-DE" dirty="0" err="1" smtClean="0"/>
              <a:t>include</a:t>
            </a:r>
            <a:r>
              <a:rPr lang="de-DE" dirty="0" smtClean="0"/>
              <a:t> </a:t>
            </a:r>
            <a:r>
              <a:rPr lang="de-DE" dirty="0" err="1" smtClean="0"/>
              <a:t>drinks</a:t>
            </a:r>
            <a:r>
              <a:rPr lang="de-DE" dirty="0" smtClean="0"/>
              <a:t>. In </a:t>
            </a:r>
            <a:r>
              <a:rPr lang="de-DE" dirty="0" err="1" smtClean="0"/>
              <a:t>Jamaica</a:t>
            </a:r>
            <a:r>
              <a:rPr lang="de-DE" dirty="0" smtClean="0"/>
              <a:t> in </a:t>
            </a:r>
            <a:r>
              <a:rPr lang="de-DE" dirty="0" err="1" smtClean="0"/>
              <a:t>the</a:t>
            </a:r>
            <a:r>
              <a:rPr lang="de-DE" dirty="0" smtClean="0"/>
              <a:t> </a:t>
            </a:r>
            <a:r>
              <a:rPr lang="de-DE" dirty="0" err="1" smtClean="0"/>
              <a:t>late</a:t>
            </a:r>
            <a:r>
              <a:rPr lang="de-DE" dirty="0" smtClean="0"/>
              <a:t> '70s, </a:t>
            </a:r>
            <a:r>
              <a:rPr lang="de-DE" dirty="0" err="1" smtClean="0"/>
              <a:t>executives</a:t>
            </a:r>
            <a:r>
              <a:rPr lang="de-DE" dirty="0" smtClean="0"/>
              <a:t> </a:t>
            </a:r>
            <a:r>
              <a:rPr lang="de-DE" dirty="0" err="1" smtClean="0"/>
              <a:t>founded</a:t>
            </a:r>
            <a:r>
              <a:rPr lang="de-DE" dirty="0" smtClean="0"/>
              <a:t> </a:t>
            </a:r>
            <a:r>
              <a:rPr lang="de-DE" dirty="0" err="1" smtClean="0"/>
              <a:t>the</a:t>
            </a:r>
            <a:r>
              <a:rPr lang="de-DE" dirty="0" smtClean="0"/>
              <a:t> </a:t>
            </a:r>
            <a:r>
              <a:rPr lang="de-DE" dirty="0" err="1" smtClean="0"/>
              <a:t>chain</a:t>
            </a:r>
            <a:r>
              <a:rPr lang="de-DE" dirty="0" smtClean="0"/>
              <a:t> </a:t>
            </a:r>
            <a:r>
              <a:rPr lang="de-DE" dirty="0" err="1" smtClean="0"/>
              <a:t>that</a:t>
            </a:r>
            <a:r>
              <a:rPr lang="de-DE" dirty="0" smtClean="0"/>
              <a:t> </a:t>
            </a:r>
            <a:r>
              <a:rPr lang="de-DE" dirty="0" err="1" smtClean="0"/>
              <a:t>would</a:t>
            </a:r>
            <a:r>
              <a:rPr lang="de-DE" dirty="0" smtClean="0"/>
              <a:t> </a:t>
            </a:r>
            <a:r>
              <a:rPr lang="de-DE" dirty="0" err="1" smtClean="0"/>
              <a:t>evolve</a:t>
            </a:r>
            <a:r>
              <a:rPr lang="de-DE" dirty="0" smtClean="0"/>
              <a:t> </a:t>
            </a:r>
            <a:r>
              <a:rPr lang="de-DE" dirty="0" err="1" smtClean="0"/>
              <a:t>into</a:t>
            </a:r>
            <a:r>
              <a:rPr lang="de-DE" dirty="0" smtClean="0"/>
              <a:t> </a:t>
            </a:r>
            <a:r>
              <a:rPr lang="de-DE" dirty="0" err="1" smtClean="0"/>
              <a:t>SuperClubs</a:t>
            </a:r>
            <a:r>
              <a:rPr lang="de-DE" dirty="0" smtClean="0"/>
              <a:t>. </a:t>
            </a:r>
            <a:r>
              <a:rPr lang="de-DE" dirty="0" err="1" smtClean="0"/>
              <a:t>They</a:t>
            </a:r>
            <a:r>
              <a:rPr lang="de-DE" dirty="0" smtClean="0"/>
              <a:t> </a:t>
            </a:r>
            <a:r>
              <a:rPr lang="de-DE" dirty="0" err="1" smtClean="0"/>
              <a:t>began</a:t>
            </a:r>
            <a:r>
              <a:rPr lang="de-DE" dirty="0" smtClean="0"/>
              <a:t> </a:t>
            </a:r>
            <a:r>
              <a:rPr lang="de-DE" dirty="0" err="1" smtClean="0"/>
              <a:t>by</a:t>
            </a:r>
            <a:r>
              <a:rPr lang="de-DE" dirty="0" smtClean="0"/>
              <a:t> </a:t>
            </a:r>
            <a:r>
              <a:rPr lang="de-DE" dirty="0" err="1" smtClean="0"/>
              <a:t>targeting</a:t>
            </a:r>
            <a:r>
              <a:rPr lang="de-DE" dirty="0" smtClean="0"/>
              <a:t> Club </a:t>
            </a:r>
            <a:r>
              <a:rPr lang="de-DE" dirty="0" err="1" smtClean="0"/>
              <a:t>Med's</a:t>
            </a:r>
            <a:r>
              <a:rPr lang="de-DE" dirty="0" smtClean="0"/>
              <a:t> </a:t>
            </a:r>
            <a:r>
              <a:rPr lang="de-DE" dirty="0" err="1" smtClean="0"/>
              <a:t>weaknesses</a:t>
            </a:r>
            <a:r>
              <a:rPr lang="de-DE" dirty="0" smtClean="0"/>
              <a:t>, </a:t>
            </a:r>
            <a:r>
              <a:rPr lang="de-DE" dirty="0" err="1" smtClean="0"/>
              <a:t>rooms</a:t>
            </a:r>
            <a:r>
              <a:rPr lang="de-DE" dirty="0" smtClean="0"/>
              <a:t> </a:t>
            </a:r>
            <a:r>
              <a:rPr lang="de-DE" dirty="0" err="1" smtClean="0"/>
              <a:t>too</a:t>
            </a:r>
            <a:r>
              <a:rPr lang="de-DE" dirty="0" smtClean="0"/>
              <a:t> </a:t>
            </a:r>
            <a:r>
              <a:rPr lang="de-DE" dirty="0" err="1" smtClean="0"/>
              <a:t>Spartan</a:t>
            </a:r>
            <a:r>
              <a:rPr lang="de-DE" dirty="0" smtClean="0"/>
              <a:t>, </a:t>
            </a:r>
            <a:r>
              <a:rPr lang="de-DE" dirty="0" err="1" smtClean="0"/>
              <a:t>the</a:t>
            </a:r>
            <a:r>
              <a:rPr lang="de-DE" dirty="0" smtClean="0"/>
              <a:t> </a:t>
            </a:r>
            <a:r>
              <a:rPr lang="de-DE" dirty="0" err="1" smtClean="0"/>
              <a:t>price</a:t>
            </a:r>
            <a:r>
              <a:rPr lang="de-DE" dirty="0" smtClean="0"/>
              <a:t> </a:t>
            </a:r>
            <a:r>
              <a:rPr lang="de-DE" dirty="0" err="1" smtClean="0"/>
              <a:t>didn't</a:t>
            </a:r>
            <a:r>
              <a:rPr lang="de-DE" dirty="0" smtClean="0"/>
              <a:t> </a:t>
            </a:r>
            <a:r>
              <a:rPr lang="de-DE" dirty="0" err="1" smtClean="0"/>
              <a:t>include</a:t>
            </a:r>
            <a:r>
              <a:rPr lang="de-DE" dirty="0" smtClean="0"/>
              <a:t> </a:t>
            </a:r>
            <a:r>
              <a:rPr lang="de-DE" dirty="0" err="1" smtClean="0"/>
              <a:t>liquor</a:t>
            </a:r>
            <a:r>
              <a:rPr lang="de-DE" dirty="0" smtClean="0"/>
              <a:t>, and </a:t>
            </a:r>
            <a:r>
              <a:rPr lang="de-DE" dirty="0" err="1" smtClean="0"/>
              <a:t>the</a:t>
            </a:r>
            <a:r>
              <a:rPr lang="de-DE" dirty="0" smtClean="0"/>
              <a:t> </a:t>
            </a:r>
            <a:r>
              <a:rPr lang="de-DE" dirty="0" err="1" smtClean="0"/>
              <a:t>fact</a:t>
            </a:r>
            <a:r>
              <a:rPr lang="de-DE" dirty="0" smtClean="0"/>
              <a:t> </a:t>
            </a:r>
            <a:r>
              <a:rPr lang="de-DE" dirty="0" err="1" smtClean="0"/>
              <a:t>that</a:t>
            </a:r>
            <a:r>
              <a:rPr lang="de-DE" dirty="0" smtClean="0"/>
              <a:t> </a:t>
            </a:r>
            <a:r>
              <a:rPr lang="de-DE" dirty="0" err="1" smtClean="0"/>
              <a:t>some</a:t>
            </a:r>
            <a:r>
              <a:rPr lang="de-DE" dirty="0" smtClean="0"/>
              <a:t> </a:t>
            </a:r>
            <a:r>
              <a:rPr lang="de-DE" dirty="0" err="1" smtClean="0"/>
              <a:t>people</a:t>
            </a:r>
            <a:r>
              <a:rPr lang="de-DE" dirty="0" smtClean="0"/>
              <a:t> </a:t>
            </a:r>
            <a:r>
              <a:rPr lang="de-DE" dirty="0" err="1" smtClean="0"/>
              <a:t>found</a:t>
            </a:r>
            <a:r>
              <a:rPr lang="de-DE" dirty="0" smtClean="0"/>
              <a:t> </a:t>
            </a:r>
            <a:r>
              <a:rPr lang="de-DE" dirty="0" err="1" smtClean="0"/>
              <a:t>activities</a:t>
            </a:r>
            <a:r>
              <a:rPr lang="de-DE" dirty="0" smtClean="0"/>
              <a:t> </a:t>
            </a:r>
            <a:r>
              <a:rPr lang="de-DE" dirty="0" err="1" smtClean="0"/>
              <a:t>too</a:t>
            </a:r>
            <a:r>
              <a:rPr lang="de-DE" dirty="0" smtClean="0"/>
              <a:t> </a:t>
            </a:r>
            <a:r>
              <a:rPr lang="de-DE" dirty="0" err="1" smtClean="0"/>
              <a:t>regimented</a:t>
            </a:r>
            <a:r>
              <a:rPr lang="de-DE" dirty="0" smtClean="0"/>
              <a:t> and </a:t>
            </a:r>
            <a:r>
              <a:rPr lang="de-DE" dirty="0" err="1" smtClean="0"/>
              <a:t>the</a:t>
            </a:r>
            <a:r>
              <a:rPr lang="de-DE" dirty="0" smtClean="0"/>
              <a:t> </a:t>
            </a:r>
            <a:r>
              <a:rPr lang="de-DE" dirty="0" err="1" smtClean="0"/>
              <a:t>mealtimes</a:t>
            </a:r>
            <a:r>
              <a:rPr lang="de-DE" dirty="0" smtClean="0"/>
              <a:t> inflexible. So </a:t>
            </a:r>
            <a:r>
              <a:rPr lang="de-DE" dirty="0" err="1" smtClean="0"/>
              <a:t>the</a:t>
            </a:r>
            <a:r>
              <a:rPr lang="de-DE" dirty="0" smtClean="0"/>
              <a:t> </a:t>
            </a:r>
            <a:r>
              <a:rPr lang="de-DE" dirty="0" err="1" smtClean="0"/>
              <a:t>new</a:t>
            </a:r>
            <a:r>
              <a:rPr lang="de-DE" dirty="0" smtClean="0"/>
              <a:t> </a:t>
            </a:r>
            <a:r>
              <a:rPr lang="de-DE" dirty="0" err="1" smtClean="0"/>
              <a:t>resorts</a:t>
            </a:r>
            <a:r>
              <a:rPr lang="de-DE" dirty="0" smtClean="0"/>
              <a:t> </a:t>
            </a:r>
            <a:r>
              <a:rPr lang="de-DE" dirty="0" err="1" smtClean="0"/>
              <a:t>offered</a:t>
            </a:r>
            <a:r>
              <a:rPr lang="de-DE" dirty="0" smtClean="0"/>
              <a:t> </a:t>
            </a:r>
            <a:r>
              <a:rPr lang="de-DE" dirty="0" err="1" smtClean="0"/>
              <a:t>better</a:t>
            </a:r>
            <a:r>
              <a:rPr lang="de-DE" dirty="0" smtClean="0"/>
              <a:t> </a:t>
            </a:r>
            <a:r>
              <a:rPr lang="de-DE" dirty="0" err="1" smtClean="0"/>
              <a:t>rooms</a:t>
            </a:r>
            <a:r>
              <a:rPr lang="de-DE" dirty="0" smtClean="0"/>
              <a:t>, </a:t>
            </a:r>
            <a:r>
              <a:rPr lang="de-DE" dirty="0" err="1" smtClean="0"/>
              <a:t>included</a:t>
            </a:r>
            <a:r>
              <a:rPr lang="de-DE" dirty="0" smtClean="0"/>
              <a:t> </a:t>
            </a:r>
            <a:r>
              <a:rPr lang="de-DE" dirty="0" err="1" smtClean="0"/>
              <a:t>drinks</a:t>
            </a:r>
            <a:r>
              <a:rPr lang="de-DE" dirty="0" smtClean="0"/>
              <a:t>, and </a:t>
            </a:r>
            <a:r>
              <a:rPr lang="de-DE" dirty="0" err="1" smtClean="0"/>
              <a:t>gave</a:t>
            </a:r>
            <a:r>
              <a:rPr lang="de-DE" dirty="0" smtClean="0"/>
              <a:t> </a:t>
            </a:r>
            <a:r>
              <a:rPr lang="de-DE" dirty="0" err="1" smtClean="0"/>
              <a:t>guests</a:t>
            </a:r>
            <a:r>
              <a:rPr lang="de-DE" dirty="0" smtClean="0"/>
              <a:t> </a:t>
            </a:r>
            <a:r>
              <a:rPr lang="de-DE" dirty="0" err="1" smtClean="0"/>
              <a:t>more</a:t>
            </a:r>
            <a:r>
              <a:rPr lang="de-DE" dirty="0" smtClean="0"/>
              <a:t> </a:t>
            </a:r>
            <a:r>
              <a:rPr lang="de-DE" dirty="0" err="1" smtClean="0"/>
              <a:t>flexibility</a:t>
            </a:r>
            <a:r>
              <a:rPr lang="de-DE" dirty="0" smtClean="0"/>
              <a:t>. </a:t>
            </a:r>
            <a:r>
              <a:rPr lang="de-DE" dirty="0" err="1" smtClean="0"/>
              <a:t>Soon</a:t>
            </a:r>
            <a:r>
              <a:rPr lang="de-DE" dirty="0" smtClean="0"/>
              <a:t> </a:t>
            </a:r>
            <a:r>
              <a:rPr lang="de-DE" dirty="0" err="1" smtClean="0"/>
              <a:t>other</a:t>
            </a:r>
            <a:r>
              <a:rPr lang="de-DE" dirty="0" smtClean="0"/>
              <a:t> </a:t>
            </a:r>
            <a:r>
              <a:rPr lang="de-DE" dirty="0" err="1" smtClean="0"/>
              <a:t>all-inclusive</a:t>
            </a:r>
            <a:r>
              <a:rPr lang="de-DE" dirty="0" smtClean="0"/>
              <a:t> </a:t>
            </a:r>
            <a:r>
              <a:rPr lang="de-DE" dirty="0" err="1" smtClean="0"/>
              <a:t>were</a:t>
            </a:r>
            <a:r>
              <a:rPr lang="de-DE" dirty="0" smtClean="0"/>
              <a:t> </a:t>
            </a:r>
            <a:r>
              <a:rPr lang="de-DE" dirty="0" err="1" smtClean="0"/>
              <a:t>sprouting</a:t>
            </a:r>
            <a:r>
              <a:rPr lang="de-DE" dirty="0" smtClean="0"/>
              <a:t> </a:t>
            </a:r>
            <a:r>
              <a:rPr lang="de-DE" dirty="0" err="1" smtClean="0"/>
              <a:t>around</a:t>
            </a:r>
            <a:r>
              <a:rPr lang="de-DE" dirty="0" smtClean="0"/>
              <a:t> </a:t>
            </a:r>
            <a:r>
              <a:rPr lang="de-DE" dirty="0" err="1" smtClean="0"/>
              <a:t>the</a:t>
            </a:r>
            <a:r>
              <a:rPr lang="de-DE" dirty="0" smtClean="0"/>
              <a:t> </a:t>
            </a:r>
            <a:r>
              <a:rPr lang="de-DE" dirty="0" err="1" smtClean="0"/>
              <a:t>Caribbean</a:t>
            </a:r>
            <a:r>
              <a:rPr lang="de-DE" dirty="0" smtClean="0"/>
              <a:t>. </a:t>
            </a:r>
            <a:r>
              <a:rPr lang="de-DE" dirty="0" err="1" smtClean="0"/>
              <a:t>The</a:t>
            </a:r>
            <a:r>
              <a:rPr lang="de-DE" dirty="0" smtClean="0"/>
              <a:t> </a:t>
            </a:r>
            <a:r>
              <a:rPr lang="de-DE" dirty="0" err="1" smtClean="0"/>
              <a:t>chain</a:t>
            </a:r>
            <a:r>
              <a:rPr lang="de-DE" dirty="0" smtClean="0"/>
              <a:t> </a:t>
            </a:r>
            <a:r>
              <a:rPr lang="de-DE" dirty="0" err="1" smtClean="0"/>
              <a:t>that</a:t>
            </a:r>
            <a:r>
              <a:rPr lang="de-DE" dirty="0" smtClean="0"/>
              <a:t> </a:t>
            </a:r>
            <a:r>
              <a:rPr lang="de-DE" dirty="0" err="1" smtClean="0"/>
              <a:t>became</a:t>
            </a:r>
            <a:r>
              <a:rPr lang="de-DE" dirty="0" smtClean="0"/>
              <a:t> </a:t>
            </a:r>
            <a:r>
              <a:rPr lang="de-DE" dirty="0" err="1" smtClean="0"/>
              <a:t>Sandals</a:t>
            </a:r>
            <a:r>
              <a:rPr lang="de-DE" dirty="0" smtClean="0"/>
              <a:t> </a:t>
            </a:r>
            <a:r>
              <a:rPr lang="de-DE" dirty="0" err="1" smtClean="0"/>
              <a:t>launched</a:t>
            </a:r>
            <a:r>
              <a:rPr lang="de-DE" dirty="0" smtClean="0"/>
              <a:t> in 1981. </a:t>
            </a:r>
          </a:p>
          <a:p>
            <a:r>
              <a:rPr lang="de-DE" dirty="0" smtClean="0"/>
              <a:t>Club </a:t>
            </a:r>
            <a:r>
              <a:rPr lang="de-DE" dirty="0" err="1" smtClean="0"/>
              <a:t>Med</a:t>
            </a:r>
            <a:r>
              <a:rPr lang="de-DE" dirty="0" smtClean="0"/>
              <a:t> </a:t>
            </a:r>
            <a:r>
              <a:rPr lang="de-DE" dirty="0" err="1" smtClean="0"/>
              <a:t>built</a:t>
            </a:r>
            <a:r>
              <a:rPr lang="de-DE" dirty="0" smtClean="0"/>
              <a:t> a </a:t>
            </a:r>
            <a:r>
              <a:rPr lang="de-DE" dirty="0" err="1" smtClean="0"/>
              <a:t>healthy</a:t>
            </a:r>
            <a:r>
              <a:rPr lang="de-DE" dirty="0" smtClean="0"/>
              <a:t> </a:t>
            </a:r>
            <a:r>
              <a:rPr lang="de-DE" dirty="0" err="1" smtClean="0"/>
              <a:t>business</a:t>
            </a:r>
            <a:r>
              <a:rPr lang="de-DE" dirty="0" smtClean="0"/>
              <a:t> in </a:t>
            </a:r>
            <a:r>
              <a:rPr lang="de-DE" dirty="0" err="1" smtClean="0"/>
              <a:t>the</a:t>
            </a:r>
            <a:r>
              <a:rPr lang="de-DE" dirty="0" smtClean="0"/>
              <a:t> '60s and '70s </a:t>
            </a:r>
            <a:r>
              <a:rPr lang="de-DE" dirty="0" err="1" smtClean="0"/>
              <a:t>catering</a:t>
            </a:r>
            <a:r>
              <a:rPr lang="de-DE" dirty="0" smtClean="0"/>
              <a:t> to </a:t>
            </a:r>
            <a:r>
              <a:rPr lang="de-DE" dirty="0" err="1" smtClean="0"/>
              <a:t>singles</a:t>
            </a:r>
            <a:r>
              <a:rPr lang="de-DE" dirty="0" smtClean="0"/>
              <a:t>. </a:t>
            </a:r>
            <a:r>
              <a:rPr lang="de-DE" dirty="0" err="1" smtClean="0"/>
              <a:t>Then</a:t>
            </a:r>
            <a:r>
              <a:rPr lang="de-DE" dirty="0" smtClean="0"/>
              <a:t> </a:t>
            </a:r>
            <a:r>
              <a:rPr lang="de-DE" dirty="0" err="1" smtClean="0"/>
              <a:t>it</a:t>
            </a:r>
            <a:r>
              <a:rPr lang="de-DE" dirty="0" smtClean="0"/>
              <a:t> </a:t>
            </a:r>
            <a:r>
              <a:rPr lang="de-DE" dirty="0" err="1" smtClean="0"/>
              <a:t>went</a:t>
            </a:r>
            <a:r>
              <a:rPr lang="de-DE" dirty="0" smtClean="0"/>
              <a:t> </a:t>
            </a:r>
            <a:r>
              <a:rPr lang="de-DE" dirty="0" err="1" smtClean="0"/>
              <a:t>after</a:t>
            </a:r>
            <a:r>
              <a:rPr lang="de-DE" dirty="0" smtClean="0"/>
              <a:t> </a:t>
            </a:r>
            <a:r>
              <a:rPr lang="de-DE" dirty="0" err="1" smtClean="0"/>
              <a:t>families</a:t>
            </a:r>
            <a:r>
              <a:rPr lang="de-DE" dirty="0" smtClean="0"/>
              <a:t>. </a:t>
            </a:r>
            <a:r>
              <a:rPr lang="de-DE" dirty="0" err="1" smtClean="0"/>
              <a:t>But</a:t>
            </a:r>
            <a:r>
              <a:rPr lang="de-DE" dirty="0" smtClean="0"/>
              <a:t> </a:t>
            </a:r>
            <a:r>
              <a:rPr lang="de-DE" dirty="0" err="1" smtClean="0"/>
              <a:t>it</a:t>
            </a:r>
            <a:r>
              <a:rPr lang="de-DE" dirty="0" smtClean="0"/>
              <a:t> </a:t>
            </a:r>
            <a:r>
              <a:rPr lang="de-DE" dirty="0" err="1" smtClean="0"/>
              <a:t>got</a:t>
            </a:r>
            <a:r>
              <a:rPr lang="de-DE" dirty="0" smtClean="0"/>
              <a:t> in </a:t>
            </a:r>
            <a:r>
              <a:rPr lang="de-DE" dirty="0" err="1" smtClean="0"/>
              <a:t>trouble</a:t>
            </a:r>
            <a:r>
              <a:rPr lang="de-DE" dirty="0" smtClean="0"/>
              <a:t> </a:t>
            </a:r>
            <a:r>
              <a:rPr lang="de-DE" dirty="0" err="1" smtClean="0"/>
              <a:t>with</a:t>
            </a:r>
            <a:r>
              <a:rPr lang="de-DE" dirty="0" smtClean="0"/>
              <a:t> </a:t>
            </a:r>
            <a:r>
              <a:rPr lang="de-DE" dirty="0" err="1" smtClean="0"/>
              <a:t>the</a:t>
            </a:r>
            <a:r>
              <a:rPr lang="de-DE" dirty="0" smtClean="0"/>
              <a:t> Baby </a:t>
            </a:r>
            <a:r>
              <a:rPr lang="de-DE" dirty="0" err="1" smtClean="0"/>
              <a:t>Boomers</a:t>
            </a:r>
            <a:r>
              <a:rPr lang="de-DE" dirty="0" smtClean="0"/>
              <a:t>, </a:t>
            </a:r>
            <a:r>
              <a:rPr lang="de-DE" dirty="0" err="1" smtClean="0"/>
              <a:t>who</a:t>
            </a:r>
            <a:r>
              <a:rPr lang="de-DE" dirty="0" smtClean="0"/>
              <a:t> </a:t>
            </a:r>
            <a:r>
              <a:rPr lang="de-DE" dirty="0" err="1" smtClean="0"/>
              <a:t>wanted</a:t>
            </a:r>
            <a:r>
              <a:rPr lang="de-DE" dirty="0" smtClean="0"/>
              <a:t> </a:t>
            </a:r>
            <a:r>
              <a:rPr lang="de-DE" dirty="0" err="1" smtClean="0"/>
              <a:t>more</a:t>
            </a:r>
            <a:r>
              <a:rPr lang="de-DE" dirty="0" smtClean="0"/>
              <a:t> </a:t>
            </a:r>
            <a:r>
              <a:rPr lang="de-DE" dirty="0" err="1" smtClean="0"/>
              <a:t>luxuries</a:t>
            </a:r>
            <a:r>
              <a:rPr lang="de-DE" dirty="0" smtClean="0"/>
              <a:t> </a:t>
            </a:r>
            <a:r>
              <a:rPr lang="de-DE" dirty="0" err="1" smtClean="0"/>
              <a:t>than</a:t>
            </a:r>
            <a:r>
              <a:rPr lang="de-DE" dirty="0" smtClean="0"/>
              <a:t> Club </a:t>
            </a:r>
            <a:r>
              <a:rPr lang="de-DE" dirty="0" err="1" smtClean="0"/>
              <a:t>Med</a:t>
            </a:r>
            <a:r>
              <a:rPr lang="de-DE" dirty="0" smtClean="0"/>
              <a:t> </a:t>
            </a:r>
            <a:r>
              <a:rPr lang="de-DE" dirty="0" err="1" smtClean="0"/>
              <a:t>offered</a:t>
            </a:r>
            <a:r>
              <a:rPr lang="de-DE" dirty="0" smtClean="0"/>
              <a:t>.  Club </a:t>
            </a:r>
            <a:r>
              <a:rPr lang="de-DE" dirty="0" err="1" smtClean="0"/>
              <a:t>Med</a:t>
            </a:r>
            <a:r>
              <a:rPr lang="de-DE" dirty="0" smtClean="0"/>
              <a:t> </a:t>
            </a:r>
            <a:r>
              <a:rPr lang="de-DE" dirty="0" err="1" smtClean="0"/>
              <a:t>is</a:t>
            </a:r>
            <a:r>
              <a:rPr lang="de-DE" dirty="0" smtClean="0"/>
              <a:t> at </a:t>
            </a:r>
            <a:r>
              <a:rPr lang="de-DE" dirty="0" err="1" smtClean="0"/>
              <a:t>risk</a:t>
            </a:r>
            <a:r>
              <a:rPr lang="de-DE" dirty="0" smtClean="0"/>
              <a:t> of </a:t>
            </a:r>
            <a:r>
              <a:rPr lang="de-DE" dirty="0" err="1" smtClean="0"/>
              <a:t>being</a:t>
            </a:r>
            <a:r>
              <a:rPr lang="de-DE" dirty="0" smtClean="0"/>
              <a:t> </a:t>
            </a:r>
            <a:r>
              <a:rPr lang="de-DE" dirty="0" err="1" smtClean="0"/>
              <a:t>overtaken</a:t>
            </a:r>
            <a:r>
              <a:rPr lang="de-DE" dirty="0" smtClean="0"/>
              <a:t> </a:t>
            </a:r>
            <a:r>
              <a:rPr lang="de-DE" dirty="0" err="1" smtClean="0"/>
              <a:t>by</a:t>
            </a:r>
            <a:r>
              <a:rPr lang="de-DE" dirty="0" smtClean="0"/>
              <a:t> </a:t>
            </a:r>
            <a:r>
              <a:rPr lang="de-DE" dirty="0" err="1" smtClean="0"/>
              <a:t>competitors</a:t>
            </a:r>
            <a:r>
              <a:rPr lang="de-DE" dirty="0" smtClean="0"/>
              <a:t> </a:t>
            </a:r>
            <a:r>
              <a:rPr lang="de-DE" dirty="0" err="1" smtClean="0"/>
              <a:t>more</a:t>
            </a:r>
            <a:r>
              <a:rPr lang="de-DE" dirty="0" smtClean="0"/>
              <a:t> in tune </a:t>
            </a:r>
            <a:r>
              <a:rPr lang="de-DE" dirty="0" err="1" smtClean="0"/>
              <a:t>with</a:t>
            </a:r>
            <a:r>
              <a:rPr lang="de-DE" dirty="0" smtClean="0"/>
              <a:t> </a:t>
            </a:r>
            <a:r>
              <a:rPr lang="de-DE" dirty="0" err="1" smtClean="0"/>
              <a:t>the</a:t>
            </a:r>
            <a:r>
              <a:rPr lang="de-DE" dirty="0" smtClean="0"/>
              <a:t> </a:t>
            </a:r>
            <a:r>
              <a:rPr lang="de-DE" dirty="0" err="1" smtClean="0"/>
              <a:t>market</a:t>
            </a:r>
            <a:r>
              <a:rPr lang="de-DE" dirty="0" smtClean="0"/>
              <a:t>. </a:t>
            </a:r>
            <a:r>
              <a:rPr lang="de-DE" dirty="0" err="1" smtClean="0"/>
              <a:t>That</a:t>
            </a:r>
            <a:r>
              <a:rPr lang="de-DE" dirty="0" smtClean="0"/>
              <a:t> </a:t>
            </a:r>
            <a:r>
              <a:rPr lang="de-DE" dirty="0" err="1" smtClean="0"/>
              <a:t>includes</a:t>
            </a:r>
            <a:r>
              <a:rPr lang="de-DE" dirty="0" smtClean="0"/>
              <a:t> </a:t>
            </a:r>
            <a:r>
              <a:rPr lang="de-DE" dirty="0" err="1" smtClean="0"/>
              <a:t>other</a:t>
            </a:r>
            <a:r>
              <a:rPr lang="de-DE" dirty="0" smtClean="0"/>
              <a:t> </a:t>
            </a:r>
            <a:r>
              <a:rPr lang="de-DE" dirty="0" err="1" smtClean="0"/>
              <a:t>all-inclusive</a:t>
            </a:r>
            <a:r>
              <a:rPr lang="de-DE" dirty="0" smtClean="0"/>
              <a:t> </a:t>
            </a:r>
            <a:r>
              <a:rPr lang="de-DE" dirty="0" err="1" smtClean="0"/>
              <a:t>resorts</a:t>
            </a:r>
            <a:r>
              <a:rPr lang="de-DE" dirty="0" smtClean="0"/>
              <a:t> and </a:t>
            </a:r>
            <a:r>
              <a:rPr lang="de-DE" dirty="0" err="1" smtClean="0"/>
              <a:t>cruise</a:t>
            </a:r>
            <a:r>
              <a:rPr lang="de-DE" dirty="0" smtClean="0"/>
              <a:t> </a:t>
            </a:r>
            <a:r>
              <a:rPr lang="de-DE" dirty="0" err="1" smtClean="0"/>
              <a:t>lines</a:t>
            </a:r>
            <a:r>
              <a:rPr lang="de-DE" dirty="0" smtClean="0"/>
              <a:t>, </a:t>
            </a:r>
            <a:r>
              <a:rPr lang="de-DE" dirty="0" err="1" smtClean="0"/>
              <a:t>which</a:t>
            </a:r>
            <a:r>
              <a:rPr lang="de-DE" dirty="0" smtClean="0"/>
              <a:t> </a:t>
            </a:r>
            <a:r>
              <a:rPr lang="de-DE" dirty="0" err="1" smtClean="0"/>
              <a:t>offer</a:t>
            </a:r>
            <a:r>
              <a:rPr lang="de-DE" dirty="0" smtClean="0"/>
              <a:t> </a:t>
            </a:r>
            <a:r>
              <a:rPr lang="de-DE" dirty="0" err="1" smtClean="0"/>
              <a:t>one-price</a:t>
            </a:r>
            <a:r>
              <a:rPr lang="de-DE" dirty="0" smtClean="0"/>
              <a:t> </a:t>
            </a:r>
            <a:r>
              <a:rPr lang="de-DE" dirty="0" err="1" smtClean="0"/>
              <a:t>packages</a:t>
            </a:r>
            <a:r>
              <a:rPr lang="de-DE" dirty="0" smtClean="0"/>
              <a:t> </a:t>
            </a:r>
            <a:r>
              <a:rPr lang="de-DE" dirty="0" err="1" smtClean="0"/>
              <a:t>with</a:t>
            </a:r>
            <a:r>
              <a:rPr lang="de-DE" dirty="0" smtClean="0"/>
              <a:t> an </a:t>
            </a:r>
            <a:r>
              <a:rPr lang="de-DE" dirty="0" err="1" smtClean="0"/>
              <a:t>ever-increasing</a:t>
            </a:r>
            <a:r>
              <a:rPr lang="de-DE" dirty="0" smtClean="0"/>
              <a:t> </a:t>
            </a:r>
            <a:r>
              <a:rPr lang="de-DE" dirty="0" err="1" smtClean="0"/>
              <a:t>array</a:t>
            </a:r>
            <a:r>
              <a:rPr lang="de-DE" dirty="0" smtClean="0"/>
              <a:t> of </a:t>
            </a:r>
            <a:r>
              <a:rPr lang="de-DE" dirty="0" err="1" smtClean="0"/>
              <a:t>amenities</a:t>
            </a:r>
            <a:r>
              <a:rPr lang="de-DE" dirty="0" smtClean="0"/>
              <a:t>.  </a:t>
            </a:r>
          </a:p>
          <a:p>
            <a:r>
              <a:rPr lang="de-DE" dirty="0" err="1" smtClean="0"/>
              <a:t>By</a:t>
            </a:r>
            <a:r>
              <a:rPr lang="de-DE" dirty="0" smtClean="0"/>
              <a:t> </a:t>
            </a:r>
            <a:r>
              <a:rPr lang="de-DE" dirty="0" err="1" smtClean="0"/>
              <a:t>the</a:t>
            </a:r>
            <a:r>
              <a:rPr lang="de-DE" dirty="0" smtClean="0"/>
              <a:t> '80s, </a:t>
            </a:r>
            <a:r>
              <a:rPr lang="de-DE" dirty="0" err="1" smtClean="0"/>
              <a:t>vacationers</a:t>
            </a:r>
            <a:r>
              <a:rPr lang="de-DE" dirty="0" smtClean="0"/>
              <a:t> </a:t>
            </a:r>
            <a:r>
              <a:rPr lang="de-DE" dirty="0" err="1" smtClean="0"/>
              <a:t>seeking</a:t>
            </a:r>
            <a:r>
              <a:rPr lang="de-DE" dirty="0" smtClean="0"/>
              <a:t> an </a:t>
            </a:r>
            <a:r>
              <a:rPr lang="de-DE" dirty="0" err="1" smtClean="0"/>
              <a:t>all-inclusive</a:t>
            </a:r>
            <a:r>
              <a:rPr lang="de-DE" dirty="0" smtClean="0"/>
              <a:t> </a:t>
            </a:r>
            <a:r>
              <a:rPr lang="de-DE" dirty="0" err="1" smtClean="0"/>
              <a:t>vacation</a:t>
            </a:r>
            <a:r>
              <a:rPr lang="de-DE" dirty="0" smtClean="0"/>
              <a:t> </a:t>
            </a:r>
            <a:r>
              <a:rPr lang="de-DE" dirty="0" err="1" smtClean="0"/>
              <a:t>had</a:t>
            </a:r>
            <a:r>
              <a:rPr lang="de-DE" dirty="0" smtClean="0"/>
              <a:t> a lot of </a:t>
            </a:r>
            <a:r>
              <a:rPr lang="de-DE" dirty="0" err="1" smtClean="0"/>
              <a:t>other</a:t>
            </a:r>
            <a:r>
              <a:rPr lang="de-DE" dirty="0" smtClean="0"/>
              <a:t> </a:t>
            </a:r>
            <a:r>
              <a:rPr lang="de-DE" dirty="0" err="1" smtClean="0"/>
              <a:t>options</a:t>
            </a:r>
            <a:r>
              <a:rPr lang="de-DE" dirty="0" smtClean="0"/>
              <a:t>. </a:t>
            </a:r>
            <a:r>
              <a:rPr lang="de-DE" dirty="0" err="1" smtClean="0"/>
              <a:t>Companies</a:t>
            </a:r>
            <a:r>
              <a:rPr lang="de-DE" dirty="0" smtClean="0"/>
              <a:t> </a:t>
            </a:r>
            <a:r>
              <a:rPr lang="de-DE" dirty="0" err="1" smtClean="0"/>
              <a:t>like</a:t>
            </a:r>
            <a:r>
              <a:rPr lang="de-DE" dirty="0" smtClean="0"/>
              <a:t> </a:t>
            </a:r>
            <a:r>
              <a:rPr lang="de-DE" dirty="0" err="1" smtClean="0"/>
              <a:t>SuperClubs</a:t>
            </a:r>
            <a:r>
              <a:rPr lang="de-DE" dirty="0" smtClean="0"/>
              <a:t> </a:t>
            </a:r>
            <a:r>
              <a:rPr lang="de-DE" dirty="0" err="1" smtClean="0"/>
              <a:t>rolled</a:t>
            </a:r>
            <a:r>
              <a:rPr lang="de-DE" dirty="0" smtClean="0"/>
              <a:t> out </a:t>
            </a:r>
            <a:r>
              <a:rPr lang="de-DE" dirty="0" err="1" smtClean="0"/>
              <a:t>resorts</a:t>
            </a:r>
            <a:r>
              <a:rPr lang="de-DE" dirty="0" smtClean="0"/>
              <a:t> </a:t>
            </a:r>
            <a:r>
              <a:rPr lang="de-DE" dirty="0" err="1" smtClean="0"/>
              <a:t>that</a:t>
            </a:r>
            <a:r>
              <a:rPr lang="de-DE" dirty="0" smtClean="0"/>
              <a:t> </a:t>
            </a:r>
            <a:r>
              <a:rPr lang="de-DE" dirty="0" err="1" smtClean="0"/>
              <a:t>beat</a:t>
            </a:r>
            <a:r>
              <a:rPr lang="de-DE" dirty="0" smtClean="0"/>
              <a:t> Club </a:t>
            </a:r>
            <a:r>
              <a:rPr lang="de-DE" dirty="0" err="1" smtClean="0"/>
              <a:t>Med's</a:t>
            </a:r>
            <a:r>
              <a:rPr lang="de-DE" dirty="0" smtClean="0"/>
              <a:t> </a:t>
            </a:r>
            <a:r>
              <a:rPr lang="de-DE" dirty="0" err="1" smtClean="0"/>
              <a:t>pricing</a:t>
            </a:r>
            <a:r>
              <a:rPr lang="de-DE" dirty="0" smtClean="0"/>
              <a:t> and </a:t>
            </a:r>
            <a:r>
              <a:rPr lang="de-DE" dirty="0" err="1" smtClean="0"/>
              <a:t>better</a:t>
            </a:r>
            <a:r>
              <a:rPr lang="de-DE" dirty="0" smtClean="0"/>
              <a:t> </a:t>
            </a:r>
            <a:r>
              <a:rPr lang="de-DE" dirty="0" err="1" smtClean="0"/>
              <a:t>targeted</a:t>
            </a:r>
            <a:r>
              <a:rPr lang="de-DE" dirty="0" smtClean="0"/>
              <a:t> </a:t>
            </a:r>
            <a:r>
              <a:rPr lang="de-DE" dirty="0" err="1" smtClean="0"/>
              <a:t>specific</a:t>
            </a:r>
            <a:r>
              <a:rPr lang="de-DE" dirty="0" smtClean="0"/>
              <a:t> </a:t>
            </a:r>
            <a:r>
              <a:rPr lang="de-DE" dirty="0" err="1" smtClean="0"/>
              <a:t>slices</a:t>
            </a:r>
            <a:r>
              <a:rPr lang="de-DE" dirty="0" smtClean="0"/>
              <a:t> of </a:t>
            </a:r>
            <a:r>
              <a:rPr lang="de-DE" dirty="0" err="1" smtClean="0"/>
              <a:t>the</a:t>
            </a:r>
            <a:r>
              <a:rPr lang="de-DE" dirty="0" smtClean="0"/>
              <a:t> </a:t>
            </a:r>
            <a:r>
              <a:rPr lang="de-DE" dirty="0" err="1" smtClean="0"/>
              <a:t>traveling</a:t>
            </a:r>
            <a:r>
              <a:rPr lang="de-DE" dirty="0" smtClean="0"/>
              <a:t> </a:t>
            </a:r>
            <a:r>
              <a:rPr lang="de-DE" dirty="0" err="1" smtClean="0"/>
              <a:t>public</a:t>
            </a:r>
            <a:r>
              <a:rPr lang="de-DE" dirty="0" smtClean="0"/>
              <a:t>, </a:t>
            </a:r>
            <a:r>
              <a:rPr lang="de-DE" dirty="0" err="1" smtClean="0"/>
              <a:t>like</a:t>
            </a:r>
            <a:r>
              <a:rPr lang="de-DE" dirty="0" smtClean="0"/>
              <a:t> </a:t>
            </a:r>
            <a:r>
              <a:rPr lang="de-DE" dirty="0" err="1" smtClean="0"/>
              <a:t>singles</a:t>
            </a:r>
            <a:r>
              <a:rPr lang="de-DE" dirty="0" smtClean="0"/>
              <a:t>, </a:t>
            </a:r>
            <a:r>
              <a:rPr lang="de-DE" dirty="0" err="1" smtClean="0"/>
              <a:t>couples</a:t>
            </a:r>
            <a:r>
              <a:rPr lang="de-DE" dirty="0" smtClean="0"/>
              <a:t>, </a:t>
            </a:r>
            <a:r>
              <a:rPr lang="de-DE" dirty="0" err="1" smtClean="0"/>
              <a:t>or</a:t>
            </a:r>
            <a:r>
              <a:rPr lang="de-DE" dirty="0" smtClean="0"/>
              <a:t> </a:t>
            </a:r>
            <a:r>
              <a:rPr lang="de-DE" dirty="0" err="1" smtClean="0"/>
              <a:t>families</a:t>
            </a:r>
            <a:r>
              <a:rPr lang="de-DE" dirty="0" smtClean="0"/>
              <a:t>. </a:t>
            </a:r>
            <a:r>
              <a:rPr lang="de-DE" dirty="0" err="1" smtClean="0"/>
              <a:t>Other</a:t>
            </a:r>
            <a:r>
              <a:rPr lang="de-DE" dirty="0" smtClean="0"/>
              <a:t> </a:t>
            </a:r>
            <a:r>
              <a:rPr lang="de-DE" dirty="0" err="1" smtClean="0"/>
              <a:t>firms</a:t>
            </a:r>
            <a:r>
              <a:rPr lang="de-DE" dirty="0" smtClean="0"/>
              <a:t> </a:t>
            </a:r>
            <a:r>
              <a:rPr lang="de-DE" dirty="0" err="1" smtClean="0"/>
              <a:t>created</a:t>
            </a:r>
            <a:r>
              <a:rPr lang="de-DE" dirty="0" smtClean="0"/>
              <a:t> </a:t>
            </a:r>
            <a:r>
              <a:rPr lang="de-DE" dirty="0" err="1" smtClean="0"/>
              <a:t>more</a:t>
            </a:r>
            <a:r>
              <a:rPr lang="de-DE" dirty="0" smtClean="0"/>
              <a:t> </a:t>
            </a:r>
            <a:r>
              <a:rPr lang="de-DE" dirty="0" err="1" smtClean="0"/>
              <a:t>upscale</a:t>
            </a:r>
            <a:r>
              <a:rPr lang="de-DE" dirty="0" smtClean="0"/>
              <a:t> </a:t>
            </a:r>
            <a:r>
              <a:rPr lang="de-DE" dirty="0" err="1" smtClean="0"/>
              <a:t>resorts</a:t>
            </a:r>
            <a:r>
              <a:rPr lang="de-DE" dirty="0" smtClean="0"/>
              <a:t>, </a:t>
            </a:r>
            <a:r>
              <a:rPr lang="de-DE" dirty="0" err="1" smtClean="0"/>
              <a:t>like</a:t>
            </a:r>
            <a:r>
              <a:rPr lang="de-DE" dirty="0" smtClean="0"/>
              <a:t> </a:t>
            </a:r>
            <a:r>
              <a:rPr lang="de-DE" dirty="0" err="1" smtClean="0"/>
              <a:t>the</a:t>
            </a:r>
            <a:r>
              <a:rPr lang="de-DE" dirty="0" smtClean="0"/>
              <a:t> </a:t>
            </a:r>
            <a:r>
              <a:rPr lang="de-DE" dirty="0" err="1" smtClean="0"/>
              <a:t>couples-only</a:t>
            </a:r>
            <a:r>
              <a:rPr lang="de-DE" dirty="0" smtClean="0"/>
              <a:t> </a:t>
            </a:r>
            <a:r>
              <a:rPr lang="de-DE" dirty="0" err="1" smtClean="0"/>
              <a:t>Sandals</a:t>
            </a:r>
            <a:r>
              <a:rPr lang="de-DE" dirty="0" smtClean="0"/>
              <a:t> </a:t>
            </a:r>
            <a:r>
              <a:rPr lang="de-DE" dirty="0" err="1" smtClean="0"/>
              <a:t>chain</a:t>
            </a:r>
            <a:r>
              <a:rPr lang="de-DE" dirty="0" smtClean="0"/>
              <a:t>.</a:t>
            </a:r>
          </a:p>
          <a:p>
            <a:endParaRPr lang="de-D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x-none" sz="1200" kern="1200" dirty="0" smtClean="0">
                <a:solidFill>
                  <a:schemeClr val="tx1"/>
                </a:solidFill>
                <a:latin typeface="+mn-lt"/>
                <a:ea typeface="+mn-ea"/>
                <a:cs typeface="+mn-cs"/>
              </a:rPr>
              <a:t>Club Med, on the other hand, suffers from ecological, economical, and political constraints that prevent the firm from using this individual pricing method which could lead to customized packages for vacationers.</a:t>
            </a:r>
            <a:endParaRPr lang="en-US" sz="1200" kern="1200" dirty="0" smtClean="0">
              <a:solidFill>
                <a:schemeClr val="tx1"/>
              </a:solidFill>
              <a:latin typeface="+mn-lt"/>
              <a:ea typeface="+mn-ea"/>
              <a:cs typeface="+mn-cs"/>
            </a:endParaRPr>
          </a:p>
          <a:p>
            <a:endParaRPr lang="de-DE" dirty="0" smtClean="0"/>
          </a:p>
          <a:p>
            <a:endParaRPr lang="de-DE" dirty="0" smtClean="0"/>
          </a:p>
          <a:p>
            <a:r>
              <a:rPr lang="en-US" sz="1200" kern="1200" dirty="0" smtClean="0">
                <a:solidFill>
                  <a:schemeClr val="tx1"/>
                </a:solidFill>
                <a:latin typeface="+mn-lt"/>
                <a:ea typeface="+mn-ea"/>
                <a:cs typeface="+mn-cs"/>
              </a:rPr>
              <a:t>Top </a:t>
            </a:r>
            <a:r>
              <a:rPr lang="en-US" sz="1200" kern="1200" dirty="0" err="1" smtClean="0">
                <a:solidFill>
                  <a:schemeClr val="tx1"/>
                </a:solidFill>
                <a:latin typeface="+mn-lt"/>
                <a:ea typeface="+mn-ea"/>
                <a:cs typeface="+mn-cs"/>
              </a:rPr>
              <a:t>competitiors:ACCOR</a:t>
            </a:r>
            <a:r>
              <a:rPr lang="en-US" sz="1200" kern="1200" dirty="0" smtClean="0">
                <a:solidFill>
                  <a:schemeClr val="tx1"/>
                </a:solidFill>
                <a:latin typeface="+mn-lt"/>
                <a:ea typeface="+mn-ea"/>
                <a:cs typeface="+mn-cs"/>
              </a:rPr>
              <a:t> Carlson Companies, Inc. Carnival ClubCorp, Inc. Royal Caribbean Cruises Sol </a:t>
            </a:r>
            <a:r>
              <a:rPr lang="en-US" sz="1200" kern="1200" dirty="0" err="1" smtClean="0">
                <a:solidFill>
                  <a:schemeClr val="tx1"/>
                </a:solidFill>
                <a:latin typeface="+mn-lt"/>
                <a:ea typeface="+mn-ea"/>
                <a:cs typeface="+mn-cs"/>
              </a:rPr>
              <a:t>Melia</a:t>
            </a:r>
            <a:r>
              <a:rPr lang="en-US" sz="1200" kern="1200" dirty="0" smtClean="0">
                <a:solidFill>
                  <a:schemeClr val="tx1"/>
                </a:solidFill>
                <a:latin typeface="+mn-lt"/>
                <a:ea typeface="+mn-ea"/>
                <a:cs typeface="+mn-cs"/>
              </a:rPr>
              <a:t> S.A. Starwood Hotels &amp; Resorts Worldwide, Inc. TUI AG</a:t>
            </a:r>
            <a:r>
              <a:rPr lang="de-DE" dirty="0" smtClean="0"/>
              <a:t> </a:t>
            </a:r>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0BDFEC-D3FF-154F-AE40-E43F29150CC0}" type="slidenum">
              <a:rPr lang="de-DE"/>
              <a:pPr/>
              <a:t>23</a:t>
            </a:fld>
            <a:endParaRPr lang="de-DE"/>
          </a:p>
        </p:txBody>
      </p:sp>
      <p:sp>
        <p:nvSpPr>
          <p:cNvPr id="1146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469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0BDFEC-D3FF-154F-AE40-E43F29150CC0}" type="slidenum">
              <a:rPr lang="de-DE"/>
              <a:pPr/>
              <a:t>24</a:t>
            </a:fld>
            <a:endParaRPr lang="de-DE"/>
          </a:p>
        </p:txBody>
      </p:sp>
      <p:sp>
        <p:nvSpPr>
          <p:cNvPr id="1146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469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0BDFEC-D3FF-154F-AE40-E43F29150CC0}" type="slidenum">
              <a:rPr lang="de-DE"/>
              <a:pPr/>
              <a:t>25</a:t>
            </a:fld>
            <a:endParaRPr lang="de-DE"/>
          </a:p>
        </p:txBody>
      </p:sp>
      <p:sp>
        <p:nvSpPr>
          <p:cNvPr id="1146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469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0BDFEC-D3FF-154F-AE40-E43F29150CC0}" type="slidenum">
              <a:rPr lang="de-DE"/>
              <a:pPr/>
              <a:t>26</a:t>
            </a:fld>
            <a:endParaRPr lang="de-DE"/>
          </a:p>
        </p:txBody>
      </p:sp>
      <p:sp>
        <p:nvSpPr>
          <p:cNvPr id="1146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469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0BDFEC-D3FF-154F-AE40-E43F29150CC0}" type="slidenum">
              <a:rPr lang="de-DE"/>
              <a:pPr/>
              <a:t>27</a:t>
            </a:fld>
            <a:endParaRPr lang="de-DE"/>
          </a:p>
        </p:txBody>
      </p:sp>
      <p:sp>
        <p:nvSpPr>
          <p:cNvPr id="1146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469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51A5C7-64D1-D847-986C-3724B57C612E}" type="slidenum">
              <a:rPr lang="de-DE"/>
              <a:pPr/>
              <a:t>28</a:t>
            </a:fld>
            <a:endParaRPr lang="de-DE"/>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51A5C7-64D1-D847-986C-3724B57C612E}" type="slidenum">
              <a:rPr lang="de-DE"/>
              <a:pPr/>
              <a:t>29</a:t>
            </a:fld>
            <a:endParaRPr lang="de-DE"/>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51A5C7-64D1-D847-986C-3724B57C612E}" type="slidenum">
              <a:rPr lang="de-DE"/>
              <a:pPr/>
              <a:t>30</a:t>
            </a:fld>
            <a:endParaRPr lang="de-DE"/>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de-DE" dirty="0" smtClean="0"/>
              <a:t>DENMARK</a:t>
            </a:r>
            <a:endParaRPr lang="de-DE"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51A5C7-64D1-D847-986C-3724B57C612E}" type="slidenum">
              <a:rPr lang="de-DE"/>
              <a:pPr/>
              <a:t>31</a:t>
            </a:fld>
            <a:endParaRPr lang="de-DE"/>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de-DE" dirty="0" smtClean="0"/>
              <a:t>FRANCE</a:t>
            </a:r>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9EC36-9690-174D-9111-B62351D60BE7}" type="slidenum">
              <a:rPr lang="de-DE"/>
              <a:pPr/>
              <a:t>5</a:t>
            </a:fld>
            <a:endParaRPr lang="de-DE"/>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Started in 1950 by a group of friends, Club Med has since then gone from a nonprofit sports organization to the ninth-largest hotel company in the world.  As the size of the association grew, managing it also became more and more complex.  It was in 1954, newly appointed managing director, Gilbert </a:t>
            </a:r>
            <a:r>
              <a:rPr lang="en-US" sz="1200" kern="1200" dirty="0" err="1" smtClean="0">
                <a:solidFill>
                  <a:schemeClr val="tx1"/>
                </a:solidFill>
                <a:latin typeface="+mn-lt"/>
                <a:ea typeface="+mn-ea"/>
                <a:cs typeface="+mn-cs"/>
              </a:rPr>
              <a:t>Trigano</a:t>
            </a:r>
            <a:r>
              <a:rPr lang="en-US" sz="1200" kern="1200" dirty="0" smtClean="0">
                <a:solidFill>
                  <a:schemeClr val="tx1"/>
                </a:solidFill>
                <a:latin typeface="+mn-lt"/>
                <a:ea typeface="+mn-ea"/>
                <a:cs typeface="+mn-cs"/>
              </a:rPr>
              <a:t>, saw a commercial opportunity in the concept of turning the association into a business.  By 1985, the Club</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had become a publicly owned company on the Paris Stock Exchange and opened100 resort villages that could host up to 800,000 vacationers. </a:t>
            </a:r>
            <a:endParaRPr lang="de-D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51A5C7-64D1-D847-986C-3724B57C612E}" type="slidenum">
              <a:rPr lang="de-DE"/>
              <a:pPr/>
              <a:t>32</a:t>
            </a:fld>
            <a:endParaRPr lang="de-DE"/>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de-DE" dirty="0" smtClean="0"/>
              <a:t>ENGLAND</a:t>
            </a:r>
            <a:endParaRPr lang="de-DE"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51A5C7-64D1-D847-986C-3724B57C612E}" type="slidenum">
              <a:rPr lang="de-DE"/>
              <a:pPr/>
              <a:t>33</a:t>
            </a:fld>
            <a:endParaRPr lang="de-DE"/>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de-DE" dirty="0" smtClean="0"/>
              <a:t>ENGLAND</a:t>
            </a:r>
            <a:endParaRPr lang="de-DE"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B990DD-8C05-0F44-831D-2086AFE4BF7F}" type="slidenum">
              <a:rPr lang="de-DE"/>
              <a:pPr/>
              <a:t>34</a:t>
            </a:fld>
            <a:endParaRPr lang="de-DE"/>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CA" sz="1200" kern="1200" dirty="0" smtClean="0">
                <a:solidFill>
                  <a:schemeClr val="tx1"/>
                </a:solidFill>
                <a:latin typeface="+mn-lt"/>
                <a:ea typeface="+mn-ea"/>
                <a:cs typeface="+mn-cs"/>
              </a:rPr>
              <a:t>Availability of direct flights</a:t>
            </a:r>
            <a:endParaRPr lang="en-US"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Most of the villages creating by Club Med are easily accessible by international flights. When a location lies outside the flight paths for major airlines, Club Med will go out of its way to provide alternative forms of transportation. Future locations for villages MUST be accessible by aircraft. </a:t>
            </a:r>
            <a:endParaRPr lang="en-US"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Visas</a:t>
            </a:r>
            <a:endParaRPr lang="en-US"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Some countries have strict passport and visa restrictions, most notably Russia. Getting a visa, when required, is the first barrier to entry that must crossed by potential customers?</a:t>
            </a:r>
            <a:endParaRPr lang="en-US"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Developed infrastructure</a:t>
            </a:r>
            <a:endParaRPr lang="en-US"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Many exotic locations are relatively untouched by human civilization. This mean even the most basic of facilities may have to be built from scratch. Tourists from developed areas of the world take for granted the convenience of such things as indoor plumbing, air conditioning, and hot/cold running water. Cooperating with tourism departments in foreign countries to implement strategies in order to boost infrastructure will cater to growing tourism inflows, and will be mutually beneficial.</a:t>
            </a:r>
            <a:endParaRPr lang="en-US" sz="1200" kern="1200" smtClean="0">
              <a:solidFill>
                <a:schemeClr val="tx1"/>
              </a:solidFill>
              <a:latin typeface="+mn-lt"/>
              <a:ea typeface="+mn-ea"/>
              <a:cs typeface="+mn-cs"/>
            </a:endParaRPr>
          </a:p>
          <a:p>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B990DD-8C05-0F44-831D-2086AFE4BF7F}" type="slidenum">
              <a:rPr lang="de-DE"/>
              <a:pPr/>
              <a:t>35</a:t>
            </a:fld>
            <a:endParaRPr lang="de-DE"/>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CA" sz="1200" kern="1200" dirty="0" smtClean="0">
                <a:solidFill>
                  <a:schemeClr val="tx1"/>
                </a:solidFill>
                <a:latin typeface="+mn-lt"/>
                <a:ea typeface="+mn-ea"/>
                <a:cs typeface="+mn-cs"/>
              </a:rPr>
              <a:t>How is the decision to buy made by consumers?</a:t>
            </a:r>
            <a:endParaRPr lang="en-US"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	</a:t>
            </a:r>
            <a:endParaRPr lang="en-US" dirty="0" smtClean="0"/>
          </a:p>
          <a:p>
            <a:endParaRPr lang="de-DE"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B990DD-8C05-0F44-831D-2086AFE4BF7F}" type="slidenum">
              <a:rPr lang="de-DE"/>
              <a:pPr/>
              <a:t>36</a:t>
            </a:fld>
            <a:endParaRPr lang="de-DE"/>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Club Med provides</a:t>
            </a:r>
            <a:r>
              <a:rPr lang="en-US" baseline="0" dirty="0" smtClean="0"/>
              <a:t> Day Care services, included in their complete package approach</a:t>
            </a:r>
          </a:p>
          <a:p>
            <a:endParaRPr lang="de-DE"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B990DD-8C05-0F44-831D-2086AFE4BF7F}" type="slidenum">
              <a:rPr lang="de-DE"/>
              <a:pPr/>
              <a:t>37</a:t>
            </a:fld>
            <a:endParaRPr lang="de-DE"/>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CA" sz="1200" kern="1200" dirty="0" smtClean="0">
                <a:solidFill>
                  <a:schemeClr val="tx1"/>
                </a:solidFill>
                <a:latin typeface="+mn-lt"/>
                <a:ea typeface="+mn-ea"/>
                <a:cs typeface="+mn-cs"/>
              </a:rPr>
              <a:t>Tourists are encouraged to leave the exotic locations just as they found them.</a:t>
            </a:r>
            <a:endParaRPr lang="en-US"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This is particularly important for Club Med locations in the Caribbean next to coral reefs. </a:t>
            </a:r>
            <a:endParaRPr lang="en-US"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Human interaction with living coral in the Caribbean has resulted in thousands of reefs slowly dying</a:t>
            </a:r>
            <a:endParaRPr lang="en-US"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Coral reefs are the basis for a multibillion-dollar tourism, and are the “goose that lay the golden egg,” propping up small island economies.</a:t>
            </a:r>
            <a:endParaRPr lang="en-US"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Warm Up in the Alps</a:t>
            </a:r>
            <a:endParaRPr lang="en-US"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Global warming has caused glaciers in the alps to retreat.</a:t>
            </a:r>
            <a:endParaRPr lang="en-US"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But since 1850, western Europe's glacial area has shrunk by up to 40%, and the volume by more than 50%.</a:t>
            </a:r>
            <a:endParaRPr lang="en-US"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Longer-term studies suggest that the Alpine glaciers have been retreating for the last 150 years, and some scientists believe they could disappear completely by 2050.</a:t>
            </a:r>
            <a:endParaRPr lang="en-US" sz="1200" kern="1200" dirty="0" smtClean="0">
              <a:solidFill>
                <a:schemeClr val="tx1"/>
              </a:solidFill>
              <a:latin typeface="+mn-lt"/>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B7C3BB-837F-8848-92F2-6314B5064FFB}" type="slidenum">
              <a:rPr lang="de-DE"/>
              <a:pPr/>
              <a:t>38</a:t>
            </a:fld>
            <a:endParaRPr lang="de-DE"/>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B7C3BB-837F-8848-92F2-6314B5064FFB}" type="slidenum">
              <a:rPr lang="de-DE"/>
              <a:pPr/>
              <a:t>39</a:t>
            </a:fld>
            <a:endParaRPr lang="de-DE"/>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The French company has many of its villages located in countries that were formerly part of the French Empire. Ex. St. </a:t>
            </a:r>
            <a:r>
              <a:rPr lang="en-CA" sz="1200" kern="1200" dirty="0" err="1" smtClean="0">
                <a:solidFill>
                  <a:schemeClr val="tx1"/>
                </a:solidFill>
                <a:latin typeface="+mn-lt"/>
                <a:ea typeface="+mn-ea"/>
                <a:cs typeface="+mn-cs"/>
              </a:rPr>
              <a:t>Dominique(Haiti</a:t>
            </a:r>
            <a:r>
              <a:rPr lang="en-CA" sz="1200" kern="1200" dirty="0" smtClean="0">
                <a:solidFill>
                  <a:schemeClr val="tx1"/>
                </a:solidFill>
                <a:latin typeface="+mn-lt"/>
                <a:ea typeface="+mn-ea"/>
                <a:cs typeface="+mn-cs"/>
              </a:rPr>
              <a:t>), French Indochina (Vietnam, Cambodia, Laos) and French Polynesian (</a:t>
            </a:r>
            <a:r>
              <a:rPr lang="en-US" sz="1200" u="sng" kern="1200" dirty="0" smtClean="0">
                <a:solidFill>
                  <a:schemeClr val="tx1"/>
                </a:solidFill>
                <a:latin typeface="+mn-lt"/>
                <a:ea typeface="+mn-ea"/>
                <a:cs typeface="+mn-cs"/>
                <a:hlinkClick r:id="rId3" tooltip="Marquesas Islands"/>
              </a:rPr>
              <a:t>Marquesas Islands</a:t>
            </a:r>
            <a:r>
              <a:rPr lang="en-US" sz="1200" kern="1200" dirty="0" smtClean="0">
                <a:solidFill>
                  <a:schemeClr val="tx1"/>
                </a:solidFill>
                <a:latin typeface="+mn-lt"/>
                <a:ea typeface="+mn-ea"/>
                <a:cs typeface="+mn-cs"/>
              </a:rPr>
              <a:t>, Tahiti, </a:t>
            </a:r>
            <a:r>
              <a:rPr lang="en-US" sz="1200" u="sng" kern="1200" dirty="0" smtClean="0">
                <a:solidFill>
                  <a:schemeClr val="tx1"/>
                </a:solidFill>
                <a:latin typeface="+mn-lt"/>
                <a:ea typeface="+mn-ea"/>
                <a:cs typeface="+mn-cs"/>
                <a:hlinkClick r:id="rId4" tooltip="Bora Bora"/>
              </a:rPr>
              <a:t>Bora Bora</a:t>
            </a:r>
            <a:r>
              <a:rPr lang="en-US" sz="1200" kern="1200" dirty="0" smtClean="0">
                <a:solidFill>
                  <a:schemeClr val="tx1"/>
                </a:solidFill>
                <a:latin typeface="+mn-lt"/>
                <a:ea typeface="+mn-ea"/>
                <a:cs typeface="+mn-cs"/>
              </a:rPr>
              <a:t>, and Bass Islands), and Africa (Senegal, Tunisia, Morocco)</a:t>
            </a:r>
            <a:endParaRPr lang="en-US" dirty="0" smtClean="0"/>
          </a:p>
          <a:p>
            <a:endParaRPr lang="en-US" dirty="0" smtClean="0"/>
          </a:p>
          <a:p>
            <a:r>
              <a:rPr lang="en-US" dirty="0" smtClean="0"/>
              <a:t>The French annexed various Polynesian island groups during the 19th century.</a:t>
            </a:r>
            <a:r>
              <a:rPr lang="en-US" baseline="0" dirty="0" smtClean="0"/>
              <a:t> Africa was colonized about the same time in the Second French Empire. Long history of colonial subjugation and rule.</a:t>
            </a:r>
          </a:p>
          <a:p>
            <a:endParaRPr lang="en-US" baseline="0" dirty="0" smtClean="0"/>
          </a:p>
          <a:p>
            <a:r>
              <a:rPr lang="en-US" baseline="0" dirty="0" smtClean="0"/>
              <a:t>Ethnocentrism: </a:t>
            </a:r>
            <a:r>
              <a:rPr lang="en-US" dirty="0" smtClean="0"/>
              <a:t>France unsuccessfully fought bitter wars in the 1950s and early 1960s in </a:t>
            </a:r>
            <a:r>
              <a:rPr lang="en-US" dirty="0" smtClean="0">
                <a:hlinkClick r:id="rId5" tooltip="Vietnam"/>
              </a:rPr>
              <a:t>Vietnam</a:t>
            </a:r>
            <a:r>
              <a:rPr lang="en-US" dirty="0" smtClean="0"/>
              <a:t> and </a:t>
            </a:r>
            <a:r>
              <a:rPr lang="en-US" dirty="0" smtClean="0">
                <a:hlinkClick r:id="rId6" tooltip="Algeria"/>
              </a:rPr>
              <a:t>Algeria</a:t>
            </a:r>
            <a:r>
              <a:rPr lang="en-US" dirty="0" smtClean="0"/>
              <a:t> to keep its empire intact. </a:t>
            </a:r>
            <a:r>
              <a:rPr lang="en-US" dirty="0" err="1" smtClean="0"/>
              <a:t>Prescence</a:t>
            </a:r>
            <a:r>
              <a:rPr lang="en-US" baseline="0" dirty="0" smtClean="0"/>
              <a:t> of historical resentment in many regions of Africa</a:t>
            </a:r>
            <a:endParaRPr lang="en-US" dirty="0" smtClean="0"/>
          </a:p>
          <a:p>
            <a:endParaRPr lang="en-US" dirty="0" smtClean="0"/>
          </a:p>
          <a:p>
            <a:r>
              <a:rPr lang="en-US" dirty="0" smtClean="0"/>
              <a:t>Legal </a:t>
            </a:r>
            <a:r>
              <a:rPr lang="en-US" dirty="0" err="1" smtClean="0"/>
              <a:t>Stautus</a:t>
            </a:r>
            <a:r>
              <a:rPr lang="en-US" baseline="0" dirty="0" smtClean="0"/>
              <a:t> is </a:t>
            </a:r>
            <a:r>
              <a:rPr lang="en-US" dirty="0" smtClean="0"/>
              <a:t>overseas lands of France; overseas territory of France from 1946-2004.</a:t>
            </a:r>
            <a:r>
              <a:rPr lang="en-US" baseline="0" dirty="0" smtClean="0"/>
              <a:t> For French tourists this means no visa is required, and laws of France still apply. In fact, the </a:t>
            </a:r>
            <a:r>
              <a:rPr lang="en-US" baseline="0" dirty="0" err="1" smtClean="0"/>
              <a:t>contitution</a:t>
            </a:r>
            <a:r>
              <a:rPr lang="en-US" baseline="0" dirty="0" smtClean="0"/>
              <a:t> of French Polynesia is the same as </a:t>
            </a:r>
            <a:r>
              <a:rPr lang="en-US" baseline="0" dirty="0" err="1" smtClean="0"/>
              <a:t>france</a:t>
            </a:r>
            <a:r>
              <a:rPr lang="en-US" baseline="0" dirty="0" smtClean="0"/>
              <a:t>, and the chief of state is Nicolas </a:t>
            </a:r>
            <a:r>
              <a:rPr lang="en-US" baseline="0" dirty="0" err="1" smtClean="0"/>
              <a:t>Sarkozy</a:t>
            </a:r>
            <a:r>
              <a:rPr lang="en-US" baseline="0" dirty="0" smtClean="0"/>
              <a:t>.</a:t>
            </a:r>
            <a:endParaRPr lang="en-US" dirty="0" smtClean="0"/>
          </a:p>
          <a:p>
            <a:endParaRPr lang="de-DE" dirty="0" smtClean="0"/>
          </a:p>
          <a:p>
            <a:endParaRPr lang="de-DE" dirty="0" smtClean="0"/>
          </a:p>
          <a:p>
            <a:endParaRPr lang="de-DE" dirty="0" smtClean="0"/>
          </a:p>
          <a:p>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Club Med has</a:t>
            </a:r>
            <a:r>
              <a:rPr lang="en-US" sz="1200" kern="1200" baseline="0" dirty="0" smtClean="0">
                <a:solidFill>
                  <a:schemeClr val="tx1"/>
                </a:solidFill>
                <a:latin typeface="+mn-lt"/>
                <a:ea typeface="+mn-ea"/>
                <a:cs typeface="+mn-cs"/>
              </a:rPr>
              <a:t> villages in known hotspots such as </a:t>
            </a:r>
            <a:r>
              <a:rPr lang="en-CA" sz="1200" kern="1200" dirty="0" smtClean="0">
                <a:solidFill>
                  <a:schemeClr val="tx1"/>
                </a:solidFill>
                <a:latin typeface="+mn-lt"/>
                <a:ea typeface="+mn-ea"/>
                <a:cs typeface="+mn-cs"/>
              </a:rPr>
              <a:t>Tunisia, Senegal, Morocco, Turkey, Mexico, Brazil, Egypt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EX.</a:t>
            </a:r>
            <a:r>
              <a:rPr lang="en-US" sz="1200" kern="1200" baseline="0" dirty="0" smtClean="0">
                <a:solidFill>
                  <a:schemeClr val="tx1"/>
                </a:solidFill>
                <a:latin typeface="+mn-lt"/>
                <a:ea typeface="+mn-ea"/>
                <a:cs typeface="+mn-cs"/>
              </a:rPr>
              <a:t> Tunisia</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Tunisia is among the most vulnerable of the North African countries because its rigid repression of Islamism has created a well of resentment among religious youth, and its popularity as a tourist destination for Europeans makes it an attractive target. (CIA FACTBOOK)</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Al-Qaeda is known to have operations in Tunisia, and Tunisia has been mentioned by US Intelligence forces as being a possible hiding place for international terrorist Osama Bin Laden . (CIA COUNTER-TERRRORISM</a:t>
            </a:r>
            <a:r>
              <a:rPr lang="en-US" sz="1200" kern="1200" baseline="0" dirty="0" smtClean="0">
                <a:solidFill>
                  <a:schemeClr val="tx1"/>
                </a:solidFill>
                <a:latin typeface="+mn-lt"/>
                <a:ea typeface="+mn-ea"/>
                <a:cs typeface="+mn-cs"/>
              </a:rPr>
              <a:t> UNIT)</a:t>
            </a:r>
            <a:endParaRPr lang="en-US" sz="1200" kern="1200" dirty="0" smtClean="0">
              <a:solidFill>
                <a:schemeClr val="tx1"/>
              </a:solidFill>
              <a:latin typeface="+mn-lt"/>
              <a:ea typeface="+mn-ea"/>
              <a:cs typeface="+mn-cs"/>
            </a:endParaRPr>
          </a:p>
          <a:p>
            <a:endParaRPr lang="en-US" dirty="0" smtClean="0"/>
          </a:p>
          <a:p>
            <a:r>
              <a:rPr lang="en-US" dirty="0" smtClean="0"/>
              <a:t>Kidnappings</a:t>
            </a:r>
            <a:r>
              <a:rPr lang="en-US" baseline="0" dirty="0" smtClean="0"/>
              <a:t> and Ransom of European and American tourists are frequent occurrences across Africa, and pose a serious threat for Club Med expansion in Africa.</a:t>
            </a:r>
            <a:endParaRPr lang="en-US" dirty="0" smtClean="0"/>
          </a:p>
          <a:p>
            <a:endParaRPr lang="de-DE"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B7C3BB-837F-8848-92F2-6314B5064FFB}" type="slidenum">
              <a:rPr lang="de-DE"/>
              <a:pPr/>
              <a:t>40</a:t>
            </a:fld>
            <a:endParaRPr lang="de-DE"/>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dirty="0" smtClean="0"/>
              <a:t>In September 1995, France stirred up widespread protests by resuming nuclear testing on the </a:t>
            </a:r>
            <a:r>
              <a:rPr lang="en-US" dirty="0" err="1" smtClean="0"/>
              <a:t>Mururoa</a:t>
            </a:r>
            <a:r>
              <a:rPr lang="en-US" dirty="0" smtClean="0"/>
              <a:t> atoll after a three-year moratorium. The tests were suspended in January 1996. In recent years, French Polynesia's autonomy has been considerably expanded. (CIA FACTBOOK)</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Vulnerable to exogenous shocks from the environments, tsunamis, hurricanes, floods</a:t>
            </a:r>
            <a:endParaRPr lang="en-US" sz="1200" kern="1200" dirty="0" smtClean="0">
              <a:solidFill>
                <a:schemeClr val="tx1"/>
              </a:solidFill>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Authoritarian regimes and unstable currency fluctuations. For example the first Cancun village in Mexico had to be shut down after assurances for financial assistance by the Mexican government went unheeded, and inflation of the peso resulted in huge operation expenses for club med.</a:t>
            </a:r>
            <a:endParaRPr lang="en-US" sz="1200" kern="1200" dirty="0" smtClean="0">
              <a:solidFill>
                <a:schemeClr val="tx1"/>
              </a:solidFill>
              <a:latin typeface="+mn-lt"/>
              <a:ea typeface="+mn-ea"/>
              <a:cs typeface="+mn-cs"/>
            </a:endParaRPr>
          </a:p>
          <a:p>
            <a:endParaRPr lang="en-US" dirty="0" smtClean="0"/>
          </a:p>
          <a:p>
            <a:endParaRPr lang="en-US" dirty="0" smtClean="0"/>
          </a:p>
          <a:p>
            <a:endParaRPr lang="de-DE"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B7C3BB-837F-8848-92F2-6314B5064FFB}" type="slidenum">
              <a:rPr lang="de-DE"/>
              <a:pPr/>
              <a:t>41</a:t>
            </a:fld>
            <a:endParaRPr lang="de-DE"/>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sz="1200" b="1" kern="1200" dirty="0" smtClean="0">
                <a:solidFill>
                  <a:schemeClr val="tx1"/>
                </a:solidFill>
                <a:latin typeface="+mn-lt"/>
                <a:ea typeface="+mn-ea"/>
                <a:cs typeface="+mn-cs"/>
              </a:rPr>
              <a:t>Lastly, Club Med is pursuing development programs in new growth markets, notably China, which has considerable potential for </a:t>
            </a:r>
            <a:r>
              <a:rPr lang="en-US" sz="1200" b="1" kern="1200" dirty="0" err="1" smtClean="0">
                <a:solidFill>
                  <a:schemeClr val="tx1"/>
                </a:solidFill>
                <a:latin typeface="+mn-lt"/>
                <a:ea typeface="+mn-ea"/>
                <a:cs typeface="+mn-cs"/>
              </a:rPr>
              <a:t>upmarket</a:t>
            </a:r>
            <a:r>
              <a:rPr lang="en-US" sz="1200" b="1" kern="1200" dirty="0" smtClean="0">
                <a:solidFill>
                  <a:schemeClr val="tx1"/>
                </a:solidFill>
                <a:latin typeface="+mn-lt"/>
                <a:ea typeface="+mn-ea"/>
                <a:cs typeface="+mn-cs"/>
              </a:rPr>
              <a:t> customers; Mexico, a country where Club Med is being repositioned </a:t>
            </a:r>
            <a:r>
              <a:rPr lang="en-US" sz="1200" b="1" kern="1200" dirty="0" err="1" smtClean="0">
                <a:solidFill>
                  <a:schemeClr val="tx1"/>
                </a:solidFill>
                <a:latin typeface="+mn-lt"/>
                <a:ea typeface="+mn-ea"/>
                <a:cs typeface="+mn-cs"/>
              </a:rPr>
              <a:t>upmarket</a:t>
            </a:r>
            <a:r>
              <a:rPr lang="en-US" sz="1200" b="1" kern="1200" dirty="0" smtClean="0">
                <a:solidFill>
                  <a:schemeClr val="tx1"/>
                </a:solidFill>
                <a:latin typeface="+mn-lt"/>
                <a:ea typeface="+mn-ea"/>
                <a:cs typeface="+mn-cs"/>
              </a:rPr>
              <a:t>; and India, where a sales office was recently </a:t>
            </a:r>
            <a:r>
              <a:rPr lang="en-US" sz="1200" b="1" kern="1200" dirty="0" err="1" smtClean="0">
                <a:solidFill>
                  <a:schemeClr val="tx1"/>
                </a:solidFill>
                <a:latin typeface="+mn-lt"/>
                <a:ea typeface="+mn-ea"/>
                <a:cs typeface="+mn-cs"/>
              </a:rPr>
              <a:t>opene</a:t>
            </a:r>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9EC36-9690-174D-9111-B62351D60BE7}" type="slidenum">
              <a:rPr lang="de-DE"/>
              <a:pPr/>
              <a:t>6</a:t>
            </a:fld>
            <a:endParaRPr lang="de-DE"/>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x-none" sz="1200" kern="1200" dirty="0" smtClean="0">
                <a:solidFill>
                  <a:schemeClr val="tx1"/>
                </a:solidFill>
                <a:latin typeface="+mn-lt"/>
                <a:ea typeface="+mn-ea"/>
                <a:cs typeface="+mn-cs"/>
              </a:rPr>
              <a:t>All Club Med villages are similar in their setup regardless of what part of the world they are in. The resort sites are carefully chosen by taking into consideration the natural beauty (i.e., scenic views, beachfront, woodland, no swampland, etc.), good weather, and recreational potential. Each resort has approximately 40 acres to accommodate all the planned activities: windsurfing, sailing, basketball, volleyball, tennis, etc. The resorts’ secluded atmosphere is further exemplified by the lack of daily “conveniences” such as: TV, clocks, radios, even writing paper. This is done to separate individuals from civilization so they can relax as much as possible.</a:t>
            </a:r>
            <a:endParaRPr lang="en-US" sz="1200" kern="1200" dirty="0">
              <a:solidFill>
                <a:schemeClr val="tx1"/>
              </a:solidFill>
              <a:latin typeface="+mn-lt"/>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B7C3BB-837F-8848-92F2-6314B5064FFB}" type="slidenum">
              <a:rPr lang="de-DE"/>
              <a:pPr/>
              <a:t>42</a:t>
            </a:fld>
            <a:endParaRPr lang="de-DE"/>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9EC36-9690-174D-9111-B62351D60BE7}" type="slidenum">
              <a:rPr lang="de-DE"/>
              <a:pPr/>
              <a:t>7</a:t>
            </a:fld>
            <a:endParaRPr lang="de-DE"/>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de-DE" dirty="0" err="1" smtClean="0"/>
              <a:t>Refined</a:t>
            </a:r>
            <a:r>
              <a:rPr lang="de-DE" dirty="0" smtClean="0"/>
              <a:t> </a:t>
            </a:r>
            <a:r>
              <a:rPr lang="de-DE" dirty="0" err="1" smtClean="0"/>
              <a:t>hotels</a:t>
            </a:r>
            <a:r>
              <a:rPr lang="de-DE" baseline="0" dirty="0" smtClean="0"/>
              <a:t> of </a:t>
            </a:r>
            <a:r>
              <a:rPr lang="de-DE" baseline="0" dirty="0" err="1" smtClean="0"/>
              <a:t>the</a:t>
            </a:r>
            <a:r>
              <a:rPr lang="de-DE" baseline="0" dirty="0" smtClean="0"/>
              <a:t> </a:t>
            </a:r>
            <a:r>
              <a:rPr lang="de-DE" baseline="0" dirty="0" err="1" smtClean="0"/>
              <a:t>company</a:t>
            </a:r>
            <a:r>
              <a:rPr lang="de-DE" baseline="0" dirty="0" smtClean="0"/>
              <a:t>. </a:t>
            </a:r>
          </a:p>
          <a:p>
            <a:r>
              <a:rPr lang="de-DE" baseline="0" dirty="0" smtClean="0"/>
              <a:t>5stars plus </a:t>
            </a:r>
            <a:r>
              <a:rPr lang="de-DE" baseline="0" dirty="0" err="1" smtClean="0"/>
              <a:t>with</a:t>
            </a:r>
            <a:r>
              <a:rPr lang="de-DE" baseline="0" dirty="0" smtClean="0"/>
              <a:t> </a:t>
            </a:r>
            <a:r>
              <a:rPr lang="de-DE" baseline="0" dirty="0" err="1" smtClean="0"/>
              <a:t>gourmet</a:t>
            </a:r>
            <a:r>
              <a:rPr lang="de-DE" baseline="0" dirty="0" smtClean="0"/>
              <a:t> </a:t>
            </a:r>
            <a:r>
              <a:rPr lang="de-DE" baseline="0" dirty="0" err="1" smtClean="0"/>
              <a:t>cuisine</a:t>
            </a:r>
            <a:r>
              <a:rPr lang="de-DE" baseline="0" dirty="0" smtClean="0"/>
              <a:t> and </a:t>
            </a:r>
            <a:r>
              <a:rPr lang="de-DE" baseline="0" dirty="0" err="1" smtClean="0"/>
              <a:t>luxury</a:t>
            </a:r>
            <a:r>
              <a:rPr lang="de-DE" baseline="0" dirty="0" smtClean="0"/>
              <a:t> </a:t>
            </a:r>
            <a:r>
              <a:rPr lang="de-DE" baseline="0" dirty="0" err="1" smtClean="0"/>
              <a:t>setting</a:t>
            </a:r>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9EC36-9690-174D-9111-B62351D60BE7}" type="slidenum">
              <a:rPr lang="de-DE"/>
              <a:pPr/>
              <a:t>8</a:t>
            </a:fld>
            <a:endParaRPr lang="de-DE"/>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de-DE" dirty="0" err="1" smtClean="0"/>
              <a:t>Family</a:t>
            </a:r>
            <a:r>
              <a:rPr lang="de-DE" dirty="0" smtClean="0"/>
              <a:t> </a:t>
            </a:r>
            <a:r>
              <a:rPr lang="de-DE" dirty="0" err="1" smtClean="0"/>
              <a:t>oriented</a:t>
            </a:r>
            <a:r>
              <a:rPr lang="de-DE" dirty="0" smtClean="0"/>
              <a:t> </a:t>
            </a:r>
            <a:r>
              <a:rPr lang="de-DE" dirty="0" err="1" smtClean="0"/>
              <a:t>with</a:t>
            </a:r>
            <a:r>
              <a:rPr lang="de-DE" dirty="0" smtClean="0"/>
              <a:t> </a:t>
            </a:r>
            <a:r>
              <a:rPr lang="de-DE" dirty="0" err="1" smtClean="0"/>
              <a:t>sports</a:t>
            </a:r>
            <a:r>
              <a:rPr lang="de-DE" dirty="0" smtClean="0"/>
              <a:t> and </a:t>
            </a:r>
            <a:r>
              <a:rPr lang="de-DE" dirty="0" err="1" smtClean="0"/>
              <a:t>activities</a:t>
            </a:r>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9EC36-9690-174D-9111-B62351D60BE7}" type="slidenum">
              <a:rPr lang="de-DE"/>
              <a:pPr/>
              <a:t>9</a:t>
            </a:fld>
            <a:endParaRPr lang="de-DE"/>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de-DE" dirty="0" err="1" smtClean="0"/>
              <a:t>Encourages</a:t>
            </a:r>
            <a:r>
              <a:rPr lang="de-DE" baseline="0" dirty="0" smtClean="0"/>
              <a:t> </a:t>
            </a:r>
            <a:r>
              <a:rPr lang="de-DE" baseline="0" dirty="0" err="1" smtClean="0"/>
              <a:t>discovery</a:t>
            </a:r>
            <a:r>
              <a:rPr lang="de-DE" baseline="0" dirty="0" smtClean="0"/>
              <a:t> in a </a:t>
            </a:r>
            <a:r>
              <a:rPr lang="de-DE" baseline="0" dirty="0" err="1" smtClean="0"/>
              <a:t>multicultural</a:t>
            </a:r>
            <a:r>
              <a:rPr lang="de-DE" baseline="0" dirty="0" smtClean="0"/>
              <a:t> </a:t>
            </a:r>
            <a:r>
              <a:rPr lang="de-DE" baseline="0" dirty="0" err="1" smtClean="0"/>
              <a:t>atmosphere</a:t>
            </a:r>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9EC36-9690-174D-9111-B62351D60BE7}" type="slidenum">
              <a:rPr lang="de-DE"/>
              <a:pPr/>
              <a:t>10</a:t>
            </a:fld>
            <a:endParaRPr lang="de-DE"/>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de-DE" dirty="0" err="1" smtClean="0"/>
              <a:t>Novices</a:t>
            </a:r>
            <a:r>
              <a:rPr lang="de-DE" dirty="0" smtClean="0"/>
              <a:t> to </a:t>
            </a:r>
            <a:r>
              <a:rPr lang="de-DE" dirty="0" err="1" smtClean="0"/>
              <a:t>experts</a:t>
            </a:r>
            <a:r>
              <a:rPr lang="de-DE" dirty="0" smtClean="0"/>
              <a:t> </a:t>
            </a:r>
            <a:r>
              <a:rPr lang="de-DE" dirty="0" err="1" smtClean="0"/>
              <a:t>can</a:t>
            </a:r>
            <a:r>
              <a:rPr lang="de-DE" dirty="0" smtClean="0"/>
              <a:t> </a:t>
            </a:r>
            <a:r>
              <a:rPr lang="de-DE" dirty="0" err="1" smtClean="0"/>
              <a:t>try</a:t>
            </a:r>
            <a:r>
              <a:rPr lang="de-DE" dirty="0" smtClean="0"/>
              <a:t> </a:t>
            </a:r>
            <a:r>
              <a:rPr lang="de-DE" dirty="0" err="1" smtClean="0"/>
              <a:t>exciting</a:t>
            </a:r>
            <a:r>
              <a:rPr lang="de-DE" dirty="0" smtClean="0"/>
              <a:t> </a:t>
            </a:r>
            <a:r>
              <a:rPr lang="de-DE" dirty="0" err="1" smtClean="0"/>
              <a:t>new</a:t>
            </a:r>
            <a:r>
              <a:rPr lang="de-DE" dirty="0" smtClean="0"/>
              <a:t> </a:t>
            </a:r>
            <a:r>
              <a:rPr lang="de-DE" dirty="0" err="1" smtClean="0"/>
              <a:t>sensations</a:t>
            </a:r>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9EC36-9690-174D-9111-B62351D60BE7}" type="slidenum">
              <a:rPr lang="de-DE"/>
              <a:pPr/>
              <a:t>11</a:t>
            </a:fld>
            <a:endParaRPr lang="de-DE"/>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de-DE" dirty="0" err="1" smtClean="0"/>
              <a:t>Spa</a:t>
            </a:r>
            <a:r>
              <a:rPr lang="de-DE" dirty="0" smtClean="0"/>
              <a:t>, </a:t>
            </a:r>
            <a:r>
              <a:rPr lang="de-DE" dirty="0" err="1" smtClean="0"/>
              <a:t>massages</a:t>
            </a:r>
            <a:r>
              <a:rPr lang="de-DE" dirty="0" smtClean="0"/>
              <a:t>, and</a:t>
            </a:r>
            <a:r>
              <a:rPr lang="de-DE" baseline="0" dirty="0" smtClean="0"/>
              <a:t> </a:t>
            </a:r>
            <a:r>
              <a:rPr lang="de-DE" baseline="0" dirty="0" err="1" smtClean="0"/>
              <a:t>tranquility</a:t>
            </a:r>
            <a:r>
              <a:rPr lang="de-DE" baseline="0" dirty="0" smtClean="0"/>
              <a:t> </a:t>
            </a:r>
            <a:r>
              <a:rPr lang="de-DE" baseline="0" dirty="0" err="1" smtClean="0"/>
              <a:t>atmosphere</a:t>
            </a:r>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D88C47B0-123A-C849-A8C2-6F01F929130D}" type="datetimeFigureOut">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DB5FE-FB0A-6745-A376-E023AB34EDF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D88C47B0-123A-C849-A8C2-6F01F929130D}" type="datetimeFigureOut">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DB5FE-FB0A-6745-A376-E023AB34ED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D88C47B0-123A-C849-A8C2-6F01F929130D}" type="datetimeFigureOut">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DB5FE-FB0A-6745-A376-E023AB34ED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D88C47B0-123A-C849-A8C2-6F01F929130D}" type="datetimeFigureOut">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DB5FE-FB0A-6745-A376-E023AB34ED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D88C47B0-123A-C849-A8C2-6F01F929130D}" type="datetimeFigureOut">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DB5FE-FB0A-6745-A376-E023AB34EDF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D88C47B0-123A-C849-A8C2-6F01F929130D}" type="datetimeFigureOut">
              <a:rPr lang="en-US" smtClean="0"/>
              <a:pPr/>
              <a:t>7/4/2013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DB5FE-FB0A-6745-A376-E023AB34ED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D88C47B0-123A-C849-A8C2-6F01F929130D}" type="datetimeFigureOut">
              <a:rPr lang="en-US" smtClean="0"/>
              <a:pPr/>
              <a:t>7/4/2013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CDB5FE-FB0A-6745-A376-E023AB34ED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D88C47B0-123A-C849-A8C2-6F01F929130D}" type="datetimeFigureOut">
              <a:rPr lang="en-US" smtClean="0"/>
              <a:pPr/>
              <a:t>7/4/2013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CDB5FE-FB0A-6745-A376-E023AB34ED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C47B0-123A-C849-A8C2-6F01F929130D}" type="datetimeFigureOut">
              <a:rPr lang="en-US" smtClean="0"/>
              <a:pPr/>
              <a:t>7/4/2013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CDB5FE-FB0A-6745-A376-E023AB34ED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D88C47B0-123A-C849-A8C2-6F01F929130D}" type="datetimeFigureOut">
              <a:rPr lang="en-US" smtClean="0"/>
              <a:pPr/>
              <a:t>7/4/2013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DB5FE-FB0A-6745-A376-E023AB34ED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D88C47B0-123A-C849-A8C2-6F01F929130D}" type="datetimeFigureOut">
              <a:rPr lang="en-US" smtClean="0"/>
              <a:pPr/>
              <a:t>7/4/2013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DB5FE-FB0A-6745-A376-E023AB34ED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8C47B0-123A-C849-A8C2-6F01F929130D}" type="datetimeFigureOut">
              <a:rPr lang="en-US" smtClean="0"/>
              <a:pPr/>
              <a:t>7/4/2013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DB5FE-FB0A-6745-A376-E023AB34ED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www.theunitutor.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oleObject" Target="???"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1.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1.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hyperlink" Target="http://upload.wikimedia.org/wikipedia/commons/6/6b/France_colonial_Empire10.png" TargetMode="External"/><Relationship Id="rId5" Type="http://schemas.openxmlformats.org/officeDocument/2006/relationships/image" Target="../media/image21.jpeg"/><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34.jpeg"/></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ground.jpg"/>
          <p:cNvPicPr>
            <a:picLocks noChangeAspect="1"/>
          </p:cNvPicPr>
          <p:nvPr/>
        </p:nvPicPr>
        <p:blipFill>
          <a:blip r:embed="rId2"/>
          <a:stretch>
            <a:fillRect/>
          </a:stretch>
        </p:blipFill>
        <p:spPr>
          <a:xfrm>
            <a:off x="0" y="-10492946"/>
            <a:ext cx="9144000" cy="26915762"/>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5" name="Picture 4" descr="1stpage.jpg"/>
          <p:cNvPicPr>
            <a:picLocks noChangeAspect="1"/>
          </p:cNvPicPr>
          <p:nvPr/>
        </p:nvPicPr>
        <p:blipFill>
          <a:blip r:embed="rId3"/>
          <a:stretch>
            <a:fillRect/>
          </a:stretch>
        </p:blipFill>
        <p:spPr>
          <a:xfrm>
            <a:off x="0" y="639570"/>
            <a:ext cx="9144000" cy="4999230"/>
          </a:xfrm>
          <a:prstGeom prst="rect">
            <a:avLst/>
          </a:prstGeom>
        </p:spPr>
      </p:pic>
      <p:sp>
        <p:nvSpPr>
          <p:cNvPr id="6" name="TextBox 5"/>
          <p:cNvSpPr txBox="1"/>
          <p:nvPr/>
        </p:nvSpPr>
        <p:spPr>
          <a:xfrm>
            <a:off x="381000" y="5638800"/>
            <a:ext cx="8763000" cy="646331"/>
          </a:xfrm>
          <a:prstGeom prst="rect">
            <a:avLst/>
          </a:prstGeom>
          <a:noFill/>
        </p:spPr>
        <p:txBody>
          <a:bodyPr wrap="square" rtlCol="0">
            <a:spAutoFit/>
          </a:bodyPr>
          <a:lstStyle/>
          <a:p>
            <a:r>
              <a:rPr lang="en-US" b="1" dirty="0" smtClean="0">
                <a:solidFill>
                  <a:schemeClr val="tx1">
                    <a:lumMod val="95000"/>
                    <a:lumOff val="5000"/>
                  </a:schemeClr>
                </a:solidFill>
                <a:effectLst>
                  <a:glow rad="101600">
                    <a:schemeClr val="bg1">
                      <a:alpha val="75000"/>
                    </a:schemeClr>
                  </a:glow>
                  <a:outerShdw blurRad="50800" dist="38100" dir="2700000" algn="tl" rotWithShape="0">
                    <a:srgbClr val="000000">
                      <a:alpha val="43000"/>
                    </a:srgbClr>
                  </a:outerShdw>
                </a:effectLst>
                <a:latin typeface="Apple Casual"/>
                <a:cs typeface="Apple Casual"/>
              </a:rPr>
              <a:t>Sample Presentation from The </a:t>
            </a:r>
            <a:r>
              <a:rPr lang="en-US" b="1" dirty="0" err="1" smtClean="0">
                <a:solidFill>
                  <a:schemeClr val="tx1">
                    <a:lumMod val="95000"/>
                    <a:lumOff val="5000"/>
                  </a:schemeClr>
                </a:solidFill>
                <a:effectLst>
                  <a:glow rad="101600">
                    <a:schemeClr val="bg1">
                      <a:alpha val="75000"/>
                    </a:schemeClr>
                  </a:glow>
                  <a:outerShdw blurRad="50800" dist="38100" dir="2700000" algn="tl" rotWithShape="0">
                    <a:srgbClr val="000000">
                      <a:alpha val="43000"/>
                    </a:srgbClr>
                  </a:outerShdw>
                </a:effectLst>
                <a:latin typeface="Apple Casual"/>
                <a:cs typeface="Apple Casual"/>
              </a:rPr>
              <a:t>Uni</a:t>
            </a:r>
            <a:r>
              <a:rPr lang="en-US" b="1" dirty="0" smtClean="0">
                <a:solidFill>
                  <a:schemeClr val="tx1">
                    <a:lumMod val="95000"/>
                    <a:lumOff val="5000"/>
                  </a:schemeClr>
                </a:solidFill>
                <a:effectLst>
                  <a:glow rad="101600">
                    <a:schemeClr val="bg1">
                      <a:alpha val="75000"/>
                    </a:schemeClr>
                  </a:glow>
                  <a:outerShdw blurRad="50800" dist="38100" dir="2700000" algn="tl" rotWithShape="0">
                    <a:srgbClr val="000000">
                      <a:alpha val="43000"/>
                    </a:srgbClr>
                  </a:outerShdw>
                </a:effectLst>
                <a:latin typeface="Apple Casual"/>
                <a:cs typeface="Apple Casual"/>
              </a:rPr>
              <a:t> Tutor				</a:t>
            </a:r>
            <a:r>
              <a:rPr lang="en-US" b="1" dirty="0" smtClean="0">
                <a:solidFill>
                  <a:schemeClr val="tx1">
                    <a:lumMod val="95000"/>
                    <a:lumOff val="5000"/>
                  </a:schemeClr>
                </a:solidFill>
                <a:effectLst>
                  <a:glow rad="101600">
                    <a:schemeClr val="bg1">
                      <a:alpha val="75000"/>
                    </a:schemeClr>
                  </a:glow>
                  <a:outerShdw blurRad="50800" dist="38100" dir="2700000" algn="tl" rotWithShape="0">
                    <a:srgbClr val="000000">
                      <a:alpha val="43000"/>
                    </a:srgbClr>
                  </a:outerShdw>
                </a:effectLst>
                <a:latin typeface="Apple Casual"/>
                <a:cs typeface="Apple Casual"/>
                <a:hlinkClick r:id="rId4"/>
              </a:rPr>
              <a:t>www.theunitutor.com</a:t>
            </a:r>
            <a:endParaRPr lang="en-US" b="1" dirty="0" smtClean="0">
              <a:solidFill>
                <a:schemeClr val="tx1">
                  <a:lumMod val="95000"/>
                  <a:lumOff val="5000"/>
                </a:schemeClr>
              </a:solidFill>
              <a:effectLst>
                <a:glow rad="101600">
                  <a:schemeClr val="bg1">
                    <a:alpha val="75000"/>
                  </a:schemeClr>
                </a:glow>
                <a:outerShdw blurRad="50800" dist="38100" dir="2700000" algn="tl" rotWithShape="0">
                  <a:srgbClr val="000000">
                    <a:alpha val="43000"/>
                  </a:srgbClr>
                </a:outerShdw>
              </a:effectLst>
              <a:latin typeface="Apple Casual"/>
              <a:cs typeface="Apple Casual"/>
            </a:endParaRPr>
          </a:p>
          <a:p>
            <a:r>
              <a:rPr lang="en-US" b="1" dirty="0" smtClean="0">
                <a:solidFill>
                  <a:schemeClr val="tx1">
                    <a:lumMod val="95000"/>
                    <a:lumOff val="5000"/>
                  </a:schemeClr>
                </a:solidFill>
                <a:effectLst>
                  <a:glow rad="101600">
                    <a:schemeClr val="bg1">
                      <a:alpha val="75000"/>
                    </a:schemeClr>
                  </a:glow>
                  <a:outerShdw blurRad="50800" dist="38100" dir="2700000" algn="tl" rotWithShape="0">
                    <a:srgbClr val="000000">
                      <a:alpha val="43000"/>
                    </a:srgbClr>
                  </a:outerShdw>
                </a:effectLst>
                <a:latin typeface="Apple Casual"/>
                <a:cs typeface="Apple Casual"/>
              </a:rPr>
              <a:t>Company </a:t>
            </a:r>
            <a:r>
              <a:rPr lang="en-US" b="1" smtClean="0">
                <a:solidFill>
                  <a:schemeClr val="tx1">
                    <a:lumMod val="95000"/>
                    <a:lumOff val="5000"/>
                  </a:schemeClr>
                </a:solidFill>
                <a:effectLst>
                  <a:glow rad="101600">
                    <a:schemeClr val="bg1">
                      <a:alpha val="75000"/>
                    </a:schemeClr>
                  </a:glow>
                  <a:outerShdw blurRad="50800" dist="38100" dir="2700000" algn="tl" rotWithShape="0">
                    <a:srgbClr val="000000">
                      <a:alpha val="43000"/>
                    </a:srgbClr>
                  </a:outerShdw>
                </a:effectLst>
                <a:latin typeface="Apple Casual"/>
                <a:cs typeface="Apple Casual"/>
              </a:rPr>
              <a:t>Analysis of Club </a:t>
            </a:r>
            <a:r>
              <a:rPr lang="en-US" b="1" dirty="0" smtClean="0">
                <a:solidFill>
                  <a:schemeClr val="tx1">
                    <a:lumMod val="95000"/>
                    <a:lumOff val="5000"/>
                  </a:schemeClr>
                </a:solidFill>
                <a:effectLst>
                  <a:glow rad="101600">
                    <a:schemeClr val="bg1">
                      <a:alpha val="75000"/>
                    </a:schemeClr>
                  </a:glow>
                  <a:outerShdw blurRad="50800" dist="38100" dir="2700000" algn="tl" rotWithShape="0">
                    <a:srgbClr val="000000">
                      <a:alpha val="43000"/>
                    </a:srgbClr>
                  </a:outerShdw>
                </a:effectLst>
                <a:latin typeface="Apple Casual"/>
                <a:cs typeface="Apple Casual"/>
              </a:rPr>
              <a:t>Med										 </a:t>
            </a:r>
            <a:endParaRPr lang="en-US" b="1" dirty="0">
              <a:solidFill>
                <a:schemeClr val="tx1">
                  <a:lumMod val="95000"/>
                  <a:lumOff val="5000"/>
                </a:schemeClr>
              </a:solidFill>
              <a:effectLst>
                <a:glow rad="101600">
                  <a:schemeClr val="bg1">
                    <a:alpha val="75000"/>
                  </a:schemeClr>
                </a:glow>
                <a:outerShdw blurRad="50800" dist="38100" dir="2700000" algn="tl" rotWithShape="0">
                  <a:srgbClr val="000000">
                    <a:alpha val="43000"/>
                  </a:srgbClr>
                </a:outerShdw>
              </a:effectLst>
              <a:latin typeface="Apple Casual"/>
              <a:cs typeface="Apple Casu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bacground.jpg"/>
          <p:cNvPicPr>
            <a:picLocks noChangeAspect="1"/>
          </p:cNvPicPr>
          <p:nvPr/>
        </p:nvPicPr>
        <p:blipFill>
          <a:blip r:embed="rId3"/>
          <a:stretch>
            <a:fillRect/>
          </a:stretch>
        </p:blipFill>
        <p:spPr>
          <a:xfrm>
            <a:off x="0" y="-10492946"/>
            <a:ext cx="9372600" cy="27843892"/>
          </a:xfrm>
          <a:prstGeom prst="rect">
            <a:avLst/>
          </a:prstGeom>
        </p:spPr>
      </p:pic>
      <p:sp>
        <p:nvSpPr>
          <p:cNvPr id="55299"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01"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55302"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55303"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55304"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971800" y="1828800"/>
            <a:ext cx="5715000" cy="4800600"/>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21" name="AutoShape 13"/>
          <p:cNvSpPr>
            <a:spLocks/>
          </p:cNvSpPr>
          <p:nvPr/>
        </p:nvSpPr>
        <p:spPr bwMode="auto">
          <a:xfrm>
            <a:off x="3124200" y="2286000"/>
            <a:ext cx="5257800" cy="3962400"/>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en-US" sz="2000" dirty="0" smtClean="0">
              <a:solidFill>
                <a:srgbClr val="000000"/>
              </a:solidFill>
              <a:latin typeface="Comic Sans MS" charset="0"/>
              <a:sym typeface="Gill Sans" charset="0"/>
            </a:endParaRPr>
          </a:p>
        </p:txBody>
      </p:sp>
      <p:sp>
        <p:nvSpPr>
          <p:cNvPr id="55307"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55308"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55309" name="Rectangle 18"/>
          <p:cNvSpPr>
            <a:spLocks/>
          </p:cNvSpPr>
          <p:nvPr/>
        </p:nvSpPr>
        <p:spPr bwMode="auto">
          <a:xfrm>
            <a:off x="298450" y="2990850"/>
            <a:ext cx="2222500"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a:solidFill>
                  <a:srgbClr val="FFFFFF"/>
                </a:solidFill>
                <a:latin typeface="Comic Sans MS" charset="0"/>
                <a:sym typeface="Comic Sans MS" charset="0"/>
              </a:rPr>
              <a:t>Symptoms</a:t>
            </a:r>
          </a:p>
        </p:txBody>
      </p:sp>
      <p:sp>
        <p:nvSpPr>
          <p:cNvPr id="55310" name="AutoShape 19"/>
          <p:cNvSpPr>
            <a:spLocks/>
          </p:cNvSpPr>
          <p:nvPr/>
        </p:nvSpPr>
        <p:spPr bwMode="auto">
          <a:xfrm>
            <a:off x="381000" y="29718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11"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55312" name="Rectangle 21"/>
          <p:cNvSpPr>
            <a:spLocks/>
          </p:cNvSpPr>
          <p:nvPr/>
        </p:nvSpPr>
        <p:spPr bwMode="auto">
          <a:xfrm>
            <a:off x="3197225" y="3357563"/>
            <a:ext cx="4921250" cy="2133600"/>
          </a:xfrm>
          <a:prstGeom prst="rect">
            <a:avLst/>
          </a:prstGeom>
          <a:noFill/>
          <a:ln w="12700">
            <a:noFill/>
            <a:miter lim="800000"/>
            <a:headEnd/>
            <a:tailEnd/>
          </a:ln>
        </p:spPr>
        <p:txBody>
          <a:bodyPr lIns="0" tIns="0" rIns="0" bIns="0" anchor="ctr">
            <a:prstTxWarp prst="textNoShape">
              <a:avLst/>
            </a:prstTxWarp>
          </a:bodyPr>
          <a:lstStyle/>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p:txBody>
      </p:sp>
      <p:sp>
        <p:nvSpPr>
          <p:cNvPr id="55313" name="Rectangle 22"/>
          <p:cNvSpPr>
            <a:spLocks/>
          </p:cNvSpPr>
          <p:nvPr/>
        </p:nvSpPr>
        <p:spPr bwMode="auto">
          <a:xfrm>
            <a:off x="2971800" y="1828800"/>
            <a:ext cx="5375275" cy="366713"/>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PRODUCT</a:t>
            </a:r>
            <a:endParaRPr lang="en-US" dirty="0">
              <a:solidFill>
                <a:srgbClr val="343434"/>
              </a:solidFill>
              <a:latin typeface="Comic Sans MS" charset="0"/>
              <a:sym typeface="Comic Sans MS" charset="0"/>
            </a:endParaRPr>
          </a:p>
        </p:txBody>
      </p:sp>
      <p:sp>
        <p:nvSpPr>
          <p:cNvPr id="55315" name="Rectangle 20"/>
          <p:cNvSpPr>
            <a:spLocks/>
          </p:cNvSpPr>
          <p:nvPr/>
        </p:nvSpPr>
        <p:spPr bwMode="auto">
          <a:xfrm>
            <a:off x="533400" y="29718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55316"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pic>
        <p:nvPicPr>
          <p:cNvPr id="25" name="Picture 24" descr="med.jpg"/>
          <p:cNvPicPr>
            <a:picLocks noChangeAspect="1"/>
          </p:cNvPicPr>
          <p:nvPr/>
        </p:nvPicPr>
        <p:blipFill>
          <a:blip r:embed="rId4"/>
          <a:stretch>
            <a:fillRect/>
          </a:stretch>
        </p:blipFill>
        <p:spPr>
          <a:xfrm>
            <a:off x="0" y="228600"/>
            <a:ext cx="3619500" cy="800100"/>
          </a:xfrm>
          <a:prstGeom prst="rect">
            <a:avLst/>
          </a:prstGeom>
        </p:spPr>
      </p:pic>
      <p:pic>
        <p:nvPicPr>
          <p:cNvPr id="26" name="Picture 25" descr="blue.jpg"/>
          <p:cNvPicPr>
            <a:picLocks noChangeAspect="1"/>
          </p:cNvPicPr>
          <p:nvPr/>
        </p:nvPicPr>
        <p:blipFill>
          <a:blip r:embed="rId5"/>
          <a:stretch>
            <a:fillRect/>
          </a:stretch>
        </p:blipFill>
        <p:spPr>
          <a:xfrm>
            <a:off x="0" y="906849"/>
            <a:ext cx="3619500" cy="445151"/>
          </a:xfrm>
          <a:prstGeom prst="rect">
            <a:avLst/>
          </a:prstGeom>
        </p:spPr>
      </p:pic>
      <p:pic>
        <p:nvPicPr>
          <p:cNvPr id="23" name="Picture 22" descr="sports.jpg"/>
          <p:cNvPicPr>
            <a:picLocks noChangeAspect="1"/>
          </p:cNvPicPr>
          <p:nvPr/>
        </p:nvPicPr>
        <p:blipFill>
          <a:blip r:embed="rId6"/>
          <a:stretch>
            <a:fillRect/>
          </a:stretch>
        </p:blipFill>
        <p:spPr>
          <a:xfrm>
            <a:off x="0" y="1706592"/>
            <a:ext cx="9372600" cy="5010510"/>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bacground.jpg"/>
          <p:cNvPicPr>
            <a:picLocks noChangeAspect="1"/>
          </p:cNvPicPr>
          <p:nvPr/>
        </p:nvPicPr>
        <p:blipFill>
          <a:blip r:embed="rId3"/>
          <a:stretch>
            <a:fillRect/>
          </a:stretch>
        </p:blipFill>
        <p:spPr>
          <a:xfrm>
            <a:off x="0" y="-10492946"/>
            <a:ext cx="9372600" cy="27843892"/>
          </a:xfrm>
          <a:prstGeom prst="rect">
            <a:avLst/>
          </a:prstGeom>
        </p:spPr>
      </p:pic>
      <p:sp>
        <p:nvSpPr>
          <p:cNvPr id="55299"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01"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55302"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55303"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55304"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971800" y="1828800"/>
            <a:ext cx="5715000" cy="4800600"/>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21" name="AutoShape 13"/>
          <p:cNvSpPr>
            <a:spLocks/>
          </p:cNvSpPr>
          <p:nvPr/>
        </p:nvSpPr>
        <p:spPr bwMode="auto">
          <a:xfrm>
            <a:off x="3124200" y="2286000"/>
            <a:ext cx="5257800" cy="3962400"/>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en-US" sz="2000" dirty="0" smtClean="0">
              <a:solidFill>
                <a:srgbClr val="000000"/>
              </a:solidFill>
              <a:latin typeface="Comic Sans MS" charset="0"/>
              <a:sym typeface="Gill Sans" charset="0"/>
            </a:endParaRPr>
          </a:p>
        </p:txBody>
      </p:sp>
      <p:sp>
        <p:nvSpPr>
          <p:cNvPr id="55307"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55308"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55309" name="Rectangle 18"/>
          <p:cNvSpPr>
            <a:spLocks/>
          </p:cNvSpPr>
          <p:nvPr/>
        </p:nvSpPr>
        <p:spPr bwMode="auto">
          <a:xfrm>
            <a:off x="298450" y="2990850"/>
            <a:ext cx="2222500"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a:solidFill>
                  <a:srgbClr val="FFFFFF"/>
                </a:solidFill>
                <a:latin typeface="Comic Sans MS" charset="0"/>
                <a:sym typeface="Comic Sans MS" charset="0"/>
              </a:rPr>
              <a:t>Symptoms</a:t>
            </a:r>
          </a:p>
        </p:txBody>
      </p:sp>
      <p:sp>
        <p:nvSpPr>
          <p:cNvPr id="55310" name="AutoShape 19"/>
          <p:cNvSpPr>
            <a:spLocks/>
          </p:cNvSpPr>
          <p:nvPr/>
        </p:nvSpPr>
        <p:spPr bwMode="auto">
          <a:xfrm>
            <a:off x="381000" y="29718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11"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55312" name="Rectangle 21"/>
          <p:cNvSpPr>
            <a:spLocks/>
          </p:cNvSpPr>
          <p:nvPr/>
        </p:nvSpPr>
        <p:spPr bwMode="auto">
          <a:xfrm>
            <a:off x="3197225" y="3357563"/>
            <a:ext cx="4921250" cy="2133600"/>
          </a:xfrm>
          <a:prstGeom prst="rect">
            <a:avLst/>
          </a:prstGeom>
          <a:noFill/>
          <a:ln w="12700">
            <a:noFill/>
            <a:miter lim="800000"/>
            <a:headEnd/>
            <a:tailEnd/>
          </a:ln>
        </p:spPr>
        <p:txBody>
          <a:bodyPr lIns="0" tIns="0" rIns="0" bIns="0" anchor="ctr">
            <a:prstTxWarp prst="textNoShape">
              <a:avLst/>
            </a:prstTxWarp>
          </a:bodyPr>
          <a:lstStyle/>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p:txBody>
      </p:sp>
      <p:sp>
        <p:nvSpPr>
          <p:cNvPr id="55313" name="Rectangle 22"/>
          <p:cNvSpPr>
            <a:spLocks/>
          </p:cNvSpPr>
          <p:nvPr/>
        </p:nvSpPr>
        <p:spPr bwMode="auto">
          <a:xfrm>
            <a:off x="2971800" y="1828800"/>
            <a:ext cx="5375275" cy="366713"/>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PRODUCT</a:t>
            </a:r>
            <a:endParaRPr lang="en-US" dirty="0">
              <a:solidFill>
                <a:srgbClr val="343434"/>
              </a:solidFill>
              <a:latin typeface="Comic Sans MS" charset="0"/>
              <a:sym typeface="Comic Sans MS" charset="0"/>
            </a:endParaRPr>
          </a:p>
        </p:txBody>
      </p:sp>
      <p:sp>
        <p:nvSpPr>
          <p:cNvPr id="55315" name="Rectangle 20"/>
          <p:cNvSpPr>
            <a:spLocks/>
          </p:cNvSpPr>
          <p:nvPr/>
        </p:nvSpPr>
        <p:spPr bwMode="auto">
          <a:xfrm>
            <a:off x="533400" y="29718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55316"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pic>
        <p:nvPicPr>
          <p:cNvPr id="25" name="Picture 24" descr="med.jpg"/>
          <p:cNvPicPr>
            <a:picLocks noChangeAspect="1"/>
          </p:cNvPicPr>
          <p:nvPr/>
        </p:nvPicPr>
        <p:blipFill>
          <a:blip r:embed="rId4"/>
          <a:stretch>
            <a:fillRect/>
          </a:stretch>
        </p:blipFill>
        <p:spPr>
          <a:xfrm>
            <a:off x="0" y="228600"/>
            <a:ext cx="3619500" cy="800100"/>
          </a:xfrm>
          <a:prstGeom prst="rect">
            <a:avLst/>
          </a:prstGeom>
        </p:spPr>
      </p:pic>
      <p:pic>
        <p:nvPicPr>
          <p:cNvPr id="26" name="Picture 25" descr="blue.jpg"/>
          <p:cNvPicPr>
            <a:picLocks noChangeAspect="1"/>
          </p:cNvPicPr>
          <p:nvPr/>
        </p:nvPicPr>
        <p:blipFill>
          <a:blip r:embed="rId5"/>
          <a:stretch>
            <a:fillRect/>
          </a:stretch>
        </p:blipFill>
        <p:spPr>
          <a:xfrm>
            <a:off x="0" y="906849"/>
            <a:ext cx="3619500" cy="445151"/>
          </a:xfrm>
          <a:prstGeom prst="rect">
            <a:avLst/>
          </a:prstGeom>
        </p:spPr>
      </p:pic>
      <p:pic>
        <p:nvPicPr>
          <p:cNvPr id="23" name="Picture 22" descr="renewed.jpg"/>
          <p:cNvPicPr>
            <a:picLocks noChangeAspect="1"/>
          </p:cNvPicPr>
          <p:nvPr/>
        </p:nvPicPr>
        <p:blipFill>
          <a:blip r:embed="rId6"/>
          <a:stretch>
            <a:fillRect/>
          </a:stretch>
        </p:blipFill>
        <p:spPr>
          <a:xfrm>
            <a:off x="-278697" y="1828800"/>
            <a:ext cx="9651297" cy="5085352"/>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bacground.jpg"/>
          <p:cNvPicPr>
            <a:picLocks noChangeAspect="1"/>
          </p:cNvPicPr>
          <p:nvPr/>
        </p:nvPicPr>
        <p:blipFill>
          <a:blip r:embed="rId3"/>
          <a:stretch>
            <a:fillRect/>
          </a:stretch>
        </p:blipFill>
        <p:spPr>
          <a:xfrm>
            <a:off x="0" y="-10492946"/>
            <a:ext cx="9372600" cy="27843892"/>
          </a:xfrm>
          <a:prstGeom prst="rect">
            <a:avLst/>
          </a:prstGeom>
        </p:spPr>
      </p:pic>
      <p:sp>
        <p:nvSpPr>
          <p:cNvPr id="55299"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01"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55302"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55303"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55304"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55307"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55308"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55309" name="Rectangle 18"/>
          <p:cNvSpPr>
            <a:spLocks/>
          </p:cNvSpPr>
          <p:nvPr/>
        </p:nvSpPr>
        <p:spPr bwMode="auto">
          <a:xfrm>
            <a:off x="298450" y="2990850"/>
            <a:ext cx="2222500"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a:solidFill>
                  <a:srgbClr val="FFFFFF"/>
                </a:solidFill>
                <a:latin typeface="Comic Sans MS" charset="0"/>
                <a:sym typeface="Comic Sans MS" charset="0"/>
              </a:rPr>
              <a:t>Symptoms</a:t>
            </a:r>
          </a:p>
        </p:txBody>
      </p:sp>
      <p:sp>
        <p:nvSpPr>
          <p:cNvPr id="55310" name="AutoShape 19"/>
          <p:cNvSpPr>
            <a:spLocks/>
          </p:cNvSpPr>
          <p:nvPr/>
        </p:nvSpPr>
        <p:spPr bwMode="auto">
          <a:xfrm>
            <a:off x="381000" y="29718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11"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55312" name="Rectangle 21"/>
          <p:cNvSpPr>
            <a:spLocks/>
          </p:cNvSpPr>
          <p:nvPr/>
        </p:nvSpPr>
        <p:spPr bwMode="auto">
          <a:xfrm>
            <a:off x="3197225" y="3357563"/>
            <a:ext cx="4921250" cy="2133600"/>
          </a:xfrm>
          <a:prstGeom prst="rect">
            <a:avLst/>
          </a:prstGeom>
          <a:noFill/>
          <a:ln w="12700">
            <a:noFill/>
            <a:miter lim="800000"/>
            <a:headEnd/>
            <a:tailEnd/>
          </a:ln>
        </p:spPr>
        <p:txBody>
          <a:bodyPr lIns="0" tIns="0" rIns="0" bIns="0" anchor="ctr">
            <a:prstTxWarp prst="textNoShape">
              <a:avLst/>
            </a:prstTxWarp>
          </a:bodyPr>
          <a:lstStyle/>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p:txBody>
      </p:sp>
      <p:sp>
        <p:nvSpPr>
          <p:cNvPr id="55313" name="Rectangle 22"/>
          <p:cNvSpPr>
            <a:spLocks/>
          </p:cNvSpPr>
          <p:nvPr/>
        </p:nvSpPr>
        <p:spPr bwMode="auto">
          <a:xfrm>
            <a:off x="1600200" y="1828800"/>
            <a:ext cx="5375275" cy="366713"/>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PRODUCT</a:t>
            </a:r>
            <a:endParaRPr lang="en-US" dirty="0">
              <a:solidFill>
                <a:srgbClr val="343434"/>
              </a:solidFill>
              <a:latin typeface="Comic Sans MS" charset="0"/>
              <a:sym typeface="Comic Sans MS" charset="0"/>
            </a:endParaRPr>
          </a:p>
        </p:txBody>
      </p:sp>
      <p:sp>
        <p:nvSpPr>
          <p:cNvPr id="55315" name="Rectangle 20"/>
          <p:cNvSpPr>
            <a:spLocks/>
          </p:cNvSpPr>
          <p:nvPr/>
        </p:nvSpPr>
        <p:spPr bwMode="auto">
          <a:xfrm>
            <a:off x="533400" y="29718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55316"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pic>
        <p:nvPicPr>
          <p:cNvPr id="22" name="Picture 21" descr="clubmedbanner.jpg"/>
          <p:cNvPicPr>
            <a:picLocks noChangeAspect="1"/>
          </p:cNvPicPr>
          <p:nvPr/>
        </p:nvPicPr>
        <p:blipFill>
          <a:blip r:embed="rId4"/>
          <a:stretch>
            <a:fillRect/>
          </a:stretch>
        </p:blipFill>
        <p:spPr>
          <a:xfrm>
            <a:off x="298450" y="53898"/>
            <a:ext cx="8845550" cy="1564152"/>
          </a:xfrm>
          <a:prstGeom prst="rect">
            <a:avLst/>
          </a:prstGeom>
        </p:spPr>
      </p:pic>
      <p:pic>
        <p:nvPicPr>
          <p:cNvPr id="25" name="Picture 24" descr="med.jpg"/>
          <p:cNvPicPr>
            <a:picLocks noChangeAspect="1"/>
          </p:cNvPicPr>
          <p:nvPr/>
        </p:nvPicPr>
        <p:blipFill>
          <a:blip r:embed="rId5"/>
          <a:stretch>
            <a:fillRect/>
          </a:stretch>
        </p:blipFill>
        <p:spPr>
          <a:xfrm>
            <a:off x="0" y="228600"/>
            <a:ext cx="3619500" cy="800100"/>
          </a:xfrm>
          <a:prstGeom prst="rect">
            <a:avLst/>
          </a:prstGeom>
        </p:spPr>
      </p:pic>
      <p:pic>
        <p:nvPicPr>
          <p:cNvPr id="26" name="Picture 25" descr="blue.jpg"/>
          <p:cNvPicPr>
            <a:picLocks noChangeAspect="1"/>
          </p:cNvPicPr>
          <p:nvPr/>
        </p:nvPicPr>
        <p:blipFill>
          <a:blip r:embed="rId6"/>
          <a:stretch>
            <a:fillRect/>
          </a:stretch>
        </p:blipFill>
        <p:spPr>
          <a:xfrm>
            <a:off x="0" y="906849"/>
            <a:ext cx="3619500" cy="445151"/>
          </a:xfrm>
          <a:prstGeom prst="rect">
            <a:avLst/>
          </a:prstGeom>
        </p:spPr>
      </p:pic>
      <p:pic>
        <p:nvPicPr>
          <p:cNvPr id="24" name="Picture 23" descr="total1.jpg"/>
          <p:cNvPicPr>
            <a:picLocks noChangeAspect="1"/>
          </p:cNvPicPr>
          <p:nvPr/>
        </p:nvPicPr>
        <p:blipFill>
          <a:blip r:embed="rId7"/>
          <a:stretch>
            <a:fillRect/>
          </a:stretch>
        </p:blipFill>
        <p:spPr>
          <a:xfrm>
            <a:off x="0" y="2195513"/>
            <a:ext cx="9753600" cy="5649096"/>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bacground.jpg"/>
          <p:cNvPicPr>
            <a:picLocks noChangeAspect="1"/>
          </p:cNvPicPr>
          <p:nvPr/>
        </p:nvPicPr>
        <p:blipFill>
          <a:blip r:embed="rId3"/>
          <a:stretch>
            <a:fillRect/>
          </a:stretch>
        </p:blipFill>
        <p:spPr>
          <a:xfrm>
            <a:off x="0" y="-10492946"/>
            <a:ext cx="9372600" cy="27843892"/>
          </a:xfrm>
          <a:prstGeom prst="rect">
            <a:avLst/>
          </a:prstGeom>
        </p:spPr>
      </p:pic>
      <p:sp>
        <p:nvSpPr>
          <p:cNvPr id="55299"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01"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55302"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55303"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55304"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55307"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55308"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55309" name="Rectangle 18"/>
          <p:cNvSpPr>
            <a:spLocks/>
          </p:cNvSpPr>
          <p:nvPr/>
        </p:nvSpPr>
        <p:spPr bwMode="auto">
          <a:xfrm>
            <a:off x="298450" y="2990850"/>
            <a:ext cx="2222500"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a:solidFill>
                  <a:srgbClr val="FFFFFF"/>
                </a:solidFill>
                <a:latin typeface="Comic Sans MS" charset="0"/>
                <a:sym typeface="Comic Sans MS" charset="0"/>
              </a:rPr>
              <a:t>Symptoms</a:t>
            </a:r>
          </a:p>
        </p:txBody>
      </p:sp>
      <p:sp>
        <p:nvSpPr>
          <p:cNvPr id="55310" name="AutoShape 19"/>
          <p:cNvSpPr>
            <a:spLocks/>
          </p:cNvSpPr>
          <p:nvPr/>
        </p:nvSpPr>
        <p:spPr bwMode="auto">
          <a:xfrm>
            <a:off x="381000" y="29718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11"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55312" name="Rectangle 21"/>
          <p:cNvSpPr>
            <a:spLocks/>
          </p:cNvSpPr>
          <p:nvPr/>
        </p:nvSpPr>
        <p:spPr bwMode="auto">
          <a:xfrm>
            <a:off x="3197225" y="3357563"/>
            <a:ext cx="4921250" cy="2133600"/>
          </a:xfrm>
          <a:prstGeom prst="rect">
            <a:avLst/>
          </a:prstGeom>
          <a:noFill/>
          <a:ln w="12700">
            <a:noFill/>
            <a:miter lim="800000"/>
            <a:headEnd/>
            <a:tailEnd/>
          </a:ln>
        </p:spPr>
        <p:txBody>
          <a:bodyPr lIns="0" tIns="0" rIns="0" bIns="0" anchor="ctr">
            <a:prstTxWarp prst="textNoShape">
              <a:avLst/>
            </a:prstTxWarp>
          </a:bodyPr>
          <a:lstStyle/>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p:txBody>
      </p:sp>
      <p:sp>
        <p:nvSpPr>
          <p:cNvPr id="55313" name="Rectangle 22"/>
          <p:cNvSpPr>
            <a:spLocks/>
          </p:cNvSpPr>
          <p:nvPr/>
        </p:nvSpPr>
        <p:spPr bwMode="auto">
          <a:xfrm>
            <a:off x="1600200" y="1828800"/>
            <a:ext cx="5375275" cy="366713"/>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PRODUCT</a:t>
            </a:r>
            <a:endParaRPr lang="en-US" dirty="0">
              <a:solidFill>
                <a:srgbClr val="343434"/>
              </a:solidFill>
              <a:latin typeface="Comic Sans MS" charset="0"/>
              <a:sym typeface="Comic Sans MS" charset="0"/>
            </a:endParaRPr>
          </a:p>
        </p:txBody>
      </p:sp>
      <p:sp>
        <p:nvSpPr>
          <p:cNvPr id="55315" name="Rectangle 20"/>
          <p:cNvSpPr>
            <a:spLocks/>
          </p:cNvSpPr>
          <p:nvPr/>
        </p:nvSpPr>
        <p:spPr bwMode="auto">
          <a:xfrm>
            <a:off x="533400" y="29718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55316"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pic>
        <p:nvPicPr>
          <p:cNvPr id="22" name="Picture 21" descr="clubmedbanner.jpg"/>
          <p:cNvPicPr>
            <a:picLocks noChangeAspect="1"/>
          </p:cNvPicPr>
          <p:nvPr/>
        </p:nvPicPr>
        <p:blipFill>
          <a:blip r:embed="rId4"/>
          <a:stretch>
            <a:fillRect/>
          </a:stretch>
        </p:blipFill>
        <p:spPr>
          <a:xfrm>
            <a:off x="298450" y="53898"/>
            <a:ext cx="8845550" cy="1564152"/>
          </a:xfrm>
          <a:prstGeom prst="rect">
            <a:avLst/>
          </a:prstGeom>
        </p:spPr>
      </p:pic>
      <p:pic>
        <p:nvPicPr>
          <p:cNvPr id="25" name="Picture 24" descr="med.jpg"/>
          <p:cNvPicPr>
            <a:picLocks noChangeAspect="1"/>
          </p:cNvPicPr>
          <p:nvPr/>
        </p:nvPicPr>
        <p:blipFill>
          <a:blip r:embed="rId5"/>
          <a:stretch>
            <a:fillRect/>
          </a:stretch>
        </p:blipFill>
        <p:spPr>
          <a:xfrm>
            <a:off x="0" y="228600"/>
            <a:ext cx="3619500" cy="800100"/>
          </a:xfrm>
          <a:prstGeom prst="rect">
            <a:avLst/>
          </a:prstGeom>
        </p:spPr>
      </p:pic>
      <p:pic>
        <p:nvPicPr>
          <p:cNvPr id="26" name="Picture 25" descr="blue.jpg"/>
          <p:cNvPicPr>
            <a:picLocks noChangeAspect="1"/>
          </p:cNvPicPr>
          <p:nvPr/>
        </p:nvPicPr>
        <p:blipFill>
          <a:blip r:embed="rId6"/>
          <a:stretch>
            <a:fillRect/>
          </a:stretch>
        </p:blipFill>
        <p:spPr>
          <a:xfrm>
            <a:off x="0" y="906849"/>
            <a:ext cx="3619500" cy="445151"/>
          </a:xfrm>
          <a:prstGeom prst="rect">
            <a:avLst/>
          </a:prstGeom>
        </p:spPr>
      </p:pic>
      <p:pic>
        <p:nvPicPr>
          <p:cNvPr id="23" name="Picture 22" descr="total2.jpg"/>
          <p:cNvPicPr>
            <a:picLocks noChangeAspect="1"/>
          </p:cNvPicPr>
          <p:nvPr/>
        </p:nvPicPr>
        <p:blipFill>
          <a:blip r:embed="rId7"/>
          <a:stretch>
            <a:fillRect/>
          </a:stretch>
        </p:blipFill>
        <p:spPr>
          <a:xfrm>
            <a:off x="0" y="2254541"/>
            <a:ext cx="9372600" cy="4718545"/>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bacground.jpg"/>
          <p:cNvPicPr>
            <a:picLocks noChangeAspect="1"/>
          </p:cNvPicPr>
          <p:nvPr/>
        </p:nvPicPr>
        <p:blipFill>
          <a:blip r:embed="rId3"/>
          <a:stretch>
            <a:fillRect/>
          </a:stretch>
        </p:blipFill>
        <p:spPr>
          <a:xfrm>
            <a:off x="0" y="-10492946"/>
            <a:ext cx="9372600" cy="27843892"/>
          </a:xfrm>
          <a:prstGeom prst="rect">
            <a:avLst/>
          </a:prstGeom>
        </p:spPr>
      </p:pic>
      <p:sp>
        <p:nvSpPr>
          <p:cNvPr id="55299"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01"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55302"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55303"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55304"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971800" y="1828800"/>
            <a:ext cx="5715000" cy="4800600"/>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21" name="AutoShape 13"/>
          <p:cNvSpPr>
            <a:spLocks/>
          </p:cNvSpPr>
          <p:nvPr/>
        </p:nvSpPr>
        <p:spPr bwMode="auto">
          <a:xfrm>
            <a:off x="3124200" y="2286000"/>
            <a:ext cx="5257800" cy="3962400"/>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en-US" sz="3000" dirty="0">
              <a:solidFill>
                <a:schemeClr val="bg1"/>
              </a:solidFill>
              <a:latin typeface="Comic Sans MS" charset="0"/>
              <a:sym typeface="Gill Sans" charset="0"/>
            </a:endParaRPr>
          </a:p>
        </p:txBody>
      </p:sp>
      <p:sp>
        <p:nvSpPr>
          <p:cNvPr id="55307"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55308"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55309" name="Rectangle 18"/>
          <p:cNvSpPr>
            <a:spLocks/>
          </p:cNvSpPr>
          <p:nvPr/>
        </p:nvSpPr>
        <p:spPr bwMode="auto">
          <a:xfrm>
            <a:off x="298450" y="2990850"/>
            <a:ext cx="2222500"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a:solidFill>
                  <a:srgbClr val="FFFFFF"/>
                </a:solidFill>
                <a:latin typeface="Comic Sans MS" charset="0"/>
                <a:sym typeface="Comic Sans MS" charset="0"/>
              </a:rPr>
              <a:t>Symptoms</a:t>
            </a:r>
          </a:p>
        </p:txBody>
      </p:sp>
      <p:sp>
        <p:nvSpPr>
          <p:cNvPr id="55310" name="AutoShape 19"/>
          <p:cNvSpPr>
            <a:spLocks/>
          </p:cNvSpPr>
          <p:nvPr/>
        </p:nvSpPr>
        <p:spPr bwMode="auto">
          <a:xfrm>
            <a:off x="381000" y="29718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11"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55312" name="Rectangle 21"/>
          <p:cNvSpPr>
            <a:spLocks/>
          </p:cNvSpPr>
          <p:nvPr/>
        </p:nvSpPr>
        <p:spPr bwMode="auto">
          <a:xfrm>
            <a:off x="3197225" y="3357563"/>
            <a:ext cx="4921250" cy="2133600"/>
          </a:xfrm>
          <a:prstGeom prst="rect">
            <a:avLst/>
          </a:prstGeom>
          <a:noFill/>
          <a:ln w="12700">
            <a:noFill/>
            <a:miter lim="800000"/>
            <a:headEnd/>
            <a:tailEnd/>
          </a:ln>
        </p:spPr>
        <p:txBody>
          <a:bodyPr lIns="0" tIns="0" rIns="0" bIns="0" anchor="ctr">
            <a:prstTxWarp prst="textNoShape">
              <a:avLst/>
            </a:prstTxWarp>
          </a:bodyPr>
          <a:lstStyle/>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p:txBody>
      </p:sp>
      <p:sp>
        <p:nvSpPr>
          <p:cNvPr id="55313" name="Rectangle 22"/>
          <p:cNvSpPr>
            <a:spLocks/>
          </p:cNvSpPr>
          <p:nvPr/>
        </p:nvSpPr>
        <p:spPr bwMode="auto">
          <a:xfrm>
            <a:off x="2971800" y="1828800"/>
            <a:ext cx="5375275" cy="366713"/>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Revenue by Region</a:t>
            </a:r>
            <a:endParaRPr lang="en-US" dirty="0">
              <a:solidFill>
                <a:srgbClr val="343434"/>
              </a:solidFill>
              <a:latin typeface="Comic Sans MS" charset="0"/>
              <a:sym typeface="Comic Sans MS" charset="0"/>
            </a:endParaRPr>
          </a:p>
        </p:txBody>
      </p:sp>
      <p:sp>
        <p:nvSpPr>
          <p:cNvPr id="55315" name="Rectangle 20"/>
          <p:cNvSpPr>
            <a:spLocks/>
          </p:cNvSpPr>
          <p:nvPr/>
        </p:nvSpPr>
        <p:spPr bwMode="auto">
          <a:xfrm>
            <a:off x="533400" y="29718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55316"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pic>
        <p:nvPicPr>
          <p:cNvPr id="22" name="Picture 21" descr="clubmedbanner.jpg"/>
          <p:cNvPicPr>
            <a:picLocks noChangeAspect="1"/>
          </p:cNvPicPr>
          <p:nvPr/>
        </p:nvPicPr>
        <p:blipFill>
          <a:blip r:embed="rId4"/>
          <a:stretch>
            <a:fillRect/>
          </a:stretch>
        </p:blipFill>
        <p:spPr>
          <a:xfrm>
            <a:off x="298450" y="53898"/>
            <a:ext cx="8845550" cy="1564152"/>
          </a:xfrm>
          <a:prstGeom prst="rect">
            <a:avLst/>
          </a:prstGeom>
        </p:spPr>
      </p:pic>
      <p:pic>
        <p:nvPicPr>
          <p:cNvPr id="25" name="Picture 24" descr="med.jpg"/>
          <p:cNvPicPr>
            <a:picLocks noChangeAspect="1"/>
          </p:cNvPicPr>
          <p:nvPr/>
        </p:nvPicPr>
        <p:blipFill>
          <a:blip r:embed="rId5"/>
          <a:stretch>
            <a:fillRect/>
          </a:stretch>
        </p:blipFill>
        <p:spPr>
          <a:xfrm>
            <a:off x="0" y="228600"/>
            <a:ext cx="3619500" cy="800100"/>
          </a:xfrm>
          <a:prstGeom prst="rect">
            <a:avLst/>
          </a:prstGeom>
        </p:spPr>
      </p:pic>
      <p:pic>
        <p:nvPicPr>
          <p:cNvPr id="26" name="Picture 25" descr="blue.jpg"/>
          <p:cNvPicPr>
            <a:picLocks noChangeAspect="1"/>
          </p:cNvPicPr>
          <p:nvPr/>
        </p:nvPicPr>
        <p:blipFill>
          <a:blip r:embed="rId6"/>
          <a:stretch>
            <a:fillRect/>
          </a:stretch>
        </p:blipFill>
        <p:spPr>
          <a:xfrm>
            <a:off x="0" y="906849"/>
            <a:ext cx="3619500" cy="445151"/>
          </a:xfrm>
          <a:prstGeom prst="rect">
            <a:avLst/>
          </a:prstGeom>
        </p:spPr>
      </p:pic>
      <p:pic>
        <p:nvPicPr>
          <p:cNvPr id="23" name="Picture 22" descr="revenuebyregion.jpg"/>
          <p:cNvPicPr>
            <a:picLocks noChangeAspect="1"/>
          </p:cNvPicPr>
          <p:nvPr/>
        </p:nvPicPr>
        <p:blipFill>
          <a:blip r:embed="rId7"/>
          <a:stretch>
            <a:fillRect/>
          </a:stretch>
        </p:blipFill>
        <p:spPr>
          <a:xfrm>
            <a:off x="0" y="2287839"/>
            <a:ext cx="9372600" cy="4720722"/>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bacground.jpg"/>
          <p:cNvPicPr>
            <a:picLocks noChangeAspect="1"/>
          </p:cNvPicPr>
          <p:nvPr/>
        </p:nvPicPr>
        <p:blipFill>
          <a:blip r:embed="rId3"/>
          <a:stretch>
            <a:fillRect/>
          </a:stretch>
        </p:blipFill>
        <p:spPr>
          <a:xfrm>
            <a:off x="0" y="-10492946"/>
            <a:ext cx="9372600" cy="27843892"/>
          </a:xfrm>
          <a:prstGeom prst="rect">
            <a:avLst/>
          </a:prstGeom>
        </p:spPr>
      </p:pic>
      <p:sp>
        <p:nvSpPr>
          <p:cNvPr id="55299"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01"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55302"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55303"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55304"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971800" y="1828800"/>
            <a:ext cx="5715000" cy="4800600"/>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21" name="AutoShape 13"/>
          <p:cNvSpPr>
            <a:spLocks/>
          </p:cNvSpPr>
          <p:nvPr/>
        </p:nvSpPr>
        <p:spPr bwMode="auto">
          <a:xfrm>
            <a:off x="3124200" y="2286000"/>
            <a:ext cx="5257800" cy="3962400"/>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en-US" sz="2000" dirty="0" smtClean="0">
              <a:solidFill>
                <a:srgbClr val="000000"/>
              </a:solidFill>
              <a:latin typeface="Comic Sans MS" charset="0"/>
              <a:sym typeface="Gill Sans" charset="0"/>
            </a:endParaRPr>
          </a:p>
          <a:p>
            <a:pPr algn="ctr" defTabSz="642938" eaLnBrk="1" hangingPunct="1"/>
            <a:r>
              <a:rPr lang="en-US" sz="2000" dirty="0" smtClean="0">
                <a:solidFill>
                  <a:srgbClr val="000000"/>
                </a:solidFill>
                <a:latin typeface="Comic Sans MS" charset="0"/>
                <a:sym typeface="Gill Sans" charset="0"/>
              </a:rPr>
              <a:t>1.Departure City</a:t>
            </a:r>
          </a:p>
          <a:p>
            <a:pPr algn="ctr" defTabSz="642938" eaLnBrk="1" hangingPunct="1"/>
            <a:r>
              <a:rPr lang="en-US" sz="2000" dirty="0" smtClean="0">
                <a:solidFill>
                  <a:srgbClr val="000000"/>
                </a:solidFill>
                <a:latin typeface="Comic Sans MS" charset="0"/>
                <a:sym typeface="Gill Sans" charset="0"/>
              </a:rPr>
              <a:t>2.Destination City</a:t>
            </a:r>
          </a:p>
          <a:p>
            <a:pPr algn="ctr" defTabSz="642938" eaLnBrk="1" hangingPunct="1"/>
            <a:r>
              <a:rPr lang="en-US" sz="2000" dirty="0" smtClean="0">
                <a:solidFill>
                  <a:srgbClr val="000000"/>
                </a:solidFill>
                <a:latin typeface="Comic Sans MS" charset="0"/>
                <a:sym typeface="Gill Sans" charset="0"/>
              </a:rPr>
              <a:t>3.Hotel</a:t>
            </a:r>
          </a:p>
          <a:p>
            <a:pPr algn="ctr" defTabSz="642938" eaLnBrk="1" hangingPunct="1"/>
            <a:r>
              <a:rPr lang="en-US" sz="2000" dirty="0" smtClean="0">
                <a:solidFill>
                  <a:srgbClr val="000000"/>
                </a:solidFill>
                <a:latin typeface="Comic Sans MS" charset="0"/>
                <a:sym typeface="Gill Sans" charset="0"/>
              </a:rPr>
              <a:t>4.Season</a:t>
            </a:r>
          </a:p>
          <a:p>
            <a:pPr algn="ctr" defTabSz="642938" eaLnBrk="1" hangingPunct="1"/>
            <a:endParaRPr lang="en-US" sz="2000" dirty="0" smtClean="0">
              <a:solidFill>
                <a:srgbClr val="000000"/>
              </a:solidFill>
              <a:latin typeface="Comic Sans MS" charset="0"/>
              <a:sym typeface="Gill Sans" charset="0"/>
            </a:endParaRPr>
          </a:p>
          <a:p>
            <a:pPr algn="ctr" defTabSz="642938" eaLnBrk="1" hangingPunct="1"/>
            <a:endParaRPr lang="en-US" sz="2000" dirty="0" smtClean="0">
              <a:solidFill>
                <a:srgbClr val="000000"/>
              </a:solidFill>
              <a:latin typeface="Comic Sans MS" charset="0"/>
              <a:sym typeface="Gill Sans" charset="0"/>
            </a:endParaRPr>
          </a:p>
          <a:p>
            <a:pPr algn="ctr" defTabSz="642938"/>
            <a:r>
              <a:rPr lang="en-US" sz="2000" dirty="0" smtClean="0">
                <a:solidFill>
                  <a:srgbClr val="000000"/>
                </a:solidFill>
                <a:latin typeface="Comic Sans MS" charset="0"/>
                <a:sym typeface="Gill Sans" charset="0"/>
              </a:rPr>
              <a:t>Low season: “50% OFF SECOND PERSON”</a:t>
            </a:r>
          </a:p>
          <a:p>
            <a:pPr algn="ctr" defTabSz="642938"/>
            <a:endParaRPr lang="en-US" sz="2000" dirty="0" smtClean="0">
              <a:solidFill>
                <a:srgbClr val="000000"/>
              </a:solidFill>
              <a:latin typeface="Comic Sans MS" charset="0"/>
              <a:sym typeface="Gill Sans" charset="0"/>
            </a:endParaRPr>
          </a:p>
          <a:p>
            <a:pPr algn="ctr" defTabSz="642938"/>
            <a:r>
              <a:rPr lang="en-US" sz="2000" dirty="0" smtClean="0">
                <a:solidFill>
                  <a:srgbClr val="000000"/>
                </a:solidFill>
                <a:latin typeface="Comic Sans MS" charset="0"/>
                <a:sym typeface="Gill Sans" charset="0"/>
              </a:rPr>
              <a:t>Valentine’s Day and Presidential Day</a:t>
            </a:r>
          </a:p>
          <a:p>
            <a:pPr algn="ctr" defTabSz="642938"/>
            <a:r>
              <a:rPr lang="en-US" sz="2000" dirty="0" smtClean="0">
                <a:solidFill>
                  <a:srgbClr val="000000"/>
                </a:solidFill>
                <a:latin typeface="Comic Sans MS" charset="0"/>
                <a:sym typeface="Gill Sans" charset="0"/>
              </a:rPr>
              <a:t> “3 DAYS FREE”</a:t>
            </a:r>
          </a:p>
          <a:p>
            <a:pPr algn="ctr" defTabSz="642938" eaLnBrk="1" hangingPunct="1"/>
            <a:endParaRPr lang="en-US" sz="2000" dirty="0" smtClean="0">
              <a:solidFill>
                <a:srgbClr val="000000"/>
              </a:solidFill>
              <a:latin typeface="Comic Sans MS" charset="0"/>
              <a:sym typeface="Gill Sans" charset="0"/>
            </a:endParaRPr>
          </a:p>
        </p:txBody>
      </p:sp>
      <p:sp>
        <p:nvSpPr>
          <p:cNvPr id="55307"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55308"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55309" name="Rectangle 18"/>
          <p:cNvSpPr>
            <a:spLocks/>
          </p:cNvSpPr>
          <p:nvPr/>
        </p:nvSpPr>
        <p:spPr bwMode="auto">
          <a:xfrm>
            <a:off x="298450" y="2990850"/>
            <a:ext cx="2222500"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a:solidFill>
                  <a:srgbClr val="FFFFFF"/>
                </a:solidFill>
                <a:latin typeface="Comic Sans MS" charset="0"/>
                <a:sym typeface="Comic Sans MS" charset="0"/>
              </a:rPr>
              <a:t>Symptoms</a:t>
            </a:r>
          </a:p>
        </p:txBody>
      </p:sp>
      <p:sp>
        <p:nvSpPr>
          <p:cNvPr id="55310" name="AutoShape 19"/>
          <p:cNvSpPr>
            <a:spLocks/>
          </p:cNvSpPr>
          <p:nvPr/>
        </p:nvSpPr>
        <p:spPr bwMode="auto">
          <a:xfrm>
            <a:off x="381000" y="29718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11"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55312" name="Rectangle 21"/>
          <p:cNvSpPr>
            <a:spLocks/>
          </p:cNvSpPr>
          <p:nvPr/>
        </p:nvSpPr>
        <p:spPr bwMode="auto">
          <a:xfrm>
            <a:off x="3197225" y="3357563"/>
            <a:ext cx="4921250" cy="2133600"/>
          </a:xfrm>
          <a:prstGeom prst="rect">
            <a:avLst/>
          </a:prstGeom>
          <a:noFill/>
          <a:ln w="12700">
            <a:noFill/>
            <a:miter lim="800000"/>
            <a:headEnd/>
            <a:tailEnd/>
          </a:ln>
        </p:spPr>
        <p:txBody>
          <a:bodyPr lIns="0" tIns="0" rIns="0" bIns="0" anchor="ctr">
            <a:prstTxWarp prst="textNoShape">
              <a:avLst/>
            </a:prstTxWarp>
          </a:bodyPr>
          <a:lstStyle/>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p:txBody>
      </p:sp>
      <p:sp>
        <p:nvSpPr>
          <p:cNvPr id="55313" name="Rectangle 22"/>
          <p:cNvSpPr>
            <a:spLocks/>
          </p:cNvSpPr>
          <p:nvPr/>
        </p:nvSpPr>
        <p:spPr bwMode="auto">
          <a:xfrm>
            <a:off x="2971800" y="1828800"/>
            <a:ext cx="5375275" cy="366713"/>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PRICE</a:t>
            </a:r>
            <a:endParaRPr lang="en-US" dirty="0">
              <a:solidFill>
                <a:srgbClr val="343434"/>
              </a:solidFill>
              <a:latin typeface="Comic Sans MS" charset="0"/>
              <a:sym typeface="Comic Sans MS" charset="0"/>
            </a:endParaRPr>
          </a:p>
        </p:txBody>
      </p:sp>
      <p:sp>
        <p:nvSpPr>
          <p:cNvPr id="55315" name="Rectangle 20"/>
          <p:cNvSpPr>
            <a:spLocks/>
          </p:cNvSpPr>
          <p:nvPr/>
        </p:nvSpPr>
        <p:spPr bwMode="auto">
          <a:xfrm>
            <a:off x="533400" y="29718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55316"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pic>
        <p:nvPicPr>
          <p:cNvPr id="22" name="Picture 21" descr="clubmedbanner.jpg"/>
          <p:cNvPicPr>
            <a:picLocks noChangeAspect="1"/>
          </p:cNvPicPr>
          <p:nvPr/>
        </p:nvPicPr>
        <p:blipFill>
          <a:blip r:embed="rId4"/>
          <a:stretch>
            <a:fillRect/>
          </a:stretch>
        </p:blipFill>
        <p:spPr>
          <a:xfrm>
            <a:off x="298450" y="53898"/>
            <a:ext cx="8845550" cy="1564152"/>
          </a:xfrm>
          <a:prstGeom prst="rect">
            <a:avLst/>
          </a:prstGeom>
        </p:spPr>
      </p:pic>
      <p:pic>
        <p:nvPicPr>
          <p:cNvPr id="25" name="Picture 24" descr="med.jpg"/>
          <p:cNvPicPr>
            <a:picLocks noChangeAspect="1"/>
          </p:cNvPicPr>
          <p:nvPr/>
        </p:nvPicPr>
        <p:blipFill>
          <a:blip r:embed="rId5"/>
          <a:stretch>
            <a:fillRect/>
          </a:stretch>
        </p:blipFill>
        <p:spPr>
          <a:xfrm>
            <a:off x="0" y="228600"/>
            <a:ext cx="3619500" cy="800100"/>
          </a:xfrm>
          <a:prstGeom prst="rect">
            <a:avLst/>
          </a:prstGeom>
        </p:spPr>
      </p:pic>
      <p:pic>
        <p:nvPicPr>
          <p:cNvPr id="26" name="Picture 25" descr="blue.jpg"/>
          <p:cNvPicPr>
            <a:picLocks noChangeAspect="1"/>
          </p:cNvPicPr>
          <p:nvPr/>
        </p:nvPicPr>
        <p:blipFill>
          <a:blip r:embed="rId6"/>
          <a:stretch>
            <a:fillRect/>
          </a:stretch>
        </p:blipFill>
        <p:spPr>
          <a:xfrm>
            <a:off x="0" y="906849"/>
            <a:ext cx="3619500" cy="445151"/>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bacground.jpg"/>
          <p:cNvPicPr>
            <a:picLocks noChangeAspect="1"/>
          </p:cNvPicPr>
          <p:nvPr/>
        </p:nvPicPr>
        <p:blipFill>
          <a:blip r:embed="rId3"/>
          <a:stretch>
            <a:fillRect/>
          </a:stretch>
        </p:blipFill>
        <p:spPr>
          <a:xfrm>
            <a:off x="0" y="-10492946"/>
            <a:ext cx="9372600" cy="27843892"/>
          </a:xfrm>
          <a:prstGeom prst="rect">
            <a:avLst/>
          </a:prstGeom>
        </p:spPr>
      </p:pic>
      <p:sp>
        <p:nvSpPr>
          <p:cNvPr id="55299"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01"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55302"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55303"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55304"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971800" y="1828800"/>
            <a:ext cx="5715000" cy="4800600"/>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21" name="AutoShape 13"/>
          <p:cNvSpPr>
            <a:spLocks/>
          </p:cNvSpPr>
          <p:nvPr/>
        </p:nvSpPr>
        <p:spPr bwMode="auto">
          <a:xfrm>
            <a:off x="3124200" y="2286000"/>
            <a:ext cx="5257800" cy="3962400"/>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pPr algn="ctr" defTabSz="642938" eaLnBrk="1" hangingPunct="1"/>
            <a:r>
              <a:rPr lang="en-US" sz="2000" b="1" dirty="0" smtClean="0">
                <a:solidFill>
                  <a:srgbClr val="000000"/>
                </a:solidFill>
                <a:latin typeface="Comic Sans MS" charset="0"/>
                <a:sym typeface="Gill Sans" charset="0"/>
              </a:rPr>
              <a:t>Turks and Caicos, Caribbean </a:t>
            </a:r>
          </a:p>
          <a:p>
            <a:pPr algn="ctr" defTabSz="642938" eaLnBrk="1" hangingPunct="1"/>
            <a:r>
              <a:rPr lang="en-US" sz="2000" dirty="0" smtClean="0">
                <a:solidFill>
                  <a:srgbClr val="000000"/>
                </a:solidFill>
                <a:latin typeface="Comic Sans MS" charset="0"/>
                <a:sym typeface="Gill Sans" charset="0"/>
              </a:rPr>
              <a:t>2 persons, 7 days, </a:t>
            </a:r>
            <a:r>
              <a:rPr lang="en-US" sz="2000" dirty="0" err="1" smtClean="0">
                <a:solidFill>
                  <a:srgbClr val="000000"/>
                </a:solidFill>
                <a:latin typeface="Comic Sans MS" charset="0"/>
                <a:sym typeface="Gill Sans" charset="0"/>
              </a:rPr>
              <a:t>tx</a:t>
            </a:r>
            <a:r>
              <a:rPr lang="en-US" sz="2000" dirty="0" smtClean="0">
                <a:solidFill>
                  <a:srgbClr val="000000"/>
                </a:solidFill>
                <a:latin typeface="Comic Sans MS" charset="0"/>
                <a:sym typeface="Gill Sans" charset="0"/>
              </a:rPr>
              <a:t> in.</a:t>
            </a:r>
          </a:p>
          <a:p>
            <a:pPr algn="ctr" defTabSz="642938" eaLnBrk="1" hangingPunct="1"/>
            <a:endParaRPr lang="en-US" sz="2000" dirty="0" smtClean="0">
              <a:solidFill>
                <a:srgbClr val="000000"/>
              </a:solidFill>
              <a:latin typeface="Comic Sans MS" charset="0"/>
              <a:sym typeface="Gill Sans" charset="0"/>
            </a:endParaRPr>
          </a:p>
          <a:p>
            <a:pPr algn="ctr" defTabSz="642938" eaLnBrk="1" hangingPunct="1"/>
            <a:r>
              <a:rPr lang="en-US" sz="2000" dirty="0" smtClean="0">
                <a:solidFill>
                  <a:srgbClr val="000000"/>
                </a:solidFill>
                <a:latin typeface="Comic Sans MS" charset="0"/>
                <a:sym typeface="Gill Sans" charset="0"/>
              </a:rPr>
              <a:t>March 2009, from NYC: </a:t>
            </a:r>
            <a:r>
              <a:rPr lang="en-US" sz="2000" b="1" dirty="0" smtClean="0">
                <a:solidFill>
                  <a:srgbClr val="000000"/>
                </a:solidFill>
                <a:latin typeface="Comic Sans MS" charset="0"/>
                <a:sym typeface="Gill Sans" charset="0"/>
              </a:rPr>
              <a:t>$ 3755,40</a:t>
            </a:r>
          </a:p>
          <a:p>
            <a:pPr algn="ctr" defTabSz="642938"/>
            <a:r>
              <a:rPr lang="en-US" sz="2000" dirty="0" smtClean="0">
                <a:solidFill>
                  <a:srgbClr val="000000"/>
                </a:solidFill>
                <a:latin typeface="Comic Sans MS" charset="0"/>
                <a:sym typeface="Gill Sans" charset="0"/>
              </a:rPr>
              <a:t>March 2009, from Paris: </a:t>
            </a:r>
            <a:r>
              <a:rPr lang="en-US" sz="2000" b="1" dirty="0" smtClean="0">
                <a:solidFill>
                  <a:srgbClr val="000000"/>
                </a:solidFill>
                <a:latin typeface="Comic Sans MS" charset="0"/>
                <a:sym typeface="Gill Sans" charset="0"/>
              </a:rPr>
              <a:t>€ 4 995,00</a:t>
            </a:r>
          </a:p>
          <a:p>
            <a:pPr algn="ctr" defTabSz="642938" eaLnBrk="1" hangingPunct="1"/>
            <a:endParaRPr lang="en-US" sz="2000" dirty="0" smtClean="0">
              <a:solidFill>
                <a:srgbClr val="000000"/>
              </a:solidFill>
              <a:latin typeface="Comic Sans MS" charset="0"/>
              <a:sym typeface="Gill Sans" charset="0"/>
            </a:endParaRPr>
          </a:p>
          <a:p>
            <a:pPr algn="ctr" defTabSz="642938"/>
            <a:r>
              <a:rPr lang="en-US" sz="2000" dirty="0" smtClean="0">
                <a:solidFill>
                  <a:srgbClr val="000000"/>
                </a:solidFill>
                <a:latin typeface="Comic Sans MS" charset="0"/>
                <a:sym typeface="Gill Sans" charset="0"/>
              </a:rPr>
              <a:t>July 2009, from NYC: </a:t>
            </a:r>
            <a:r>
              <a:rPr lang="en-US" sz="2000" b="1" dirty="0" smtClean="0">
                <a:solidFill>
                  <a:srgbClr val="000000"/>
                </a:solidFill>
                <a:latin typeface="Comic Sans MS" charset="0"/>
                <a:sym typeface="Gill Sans" charset="0"/>
              </a:rPr>
              <a:t>$ 3426,40</a:t>
            </a:r>
          </a:p>
          <a:p>
            <a:pPr algn="ctr" defTabSz="642938"/>
            <a:r>
              <a:rPr lang="en-US" sz="2000" dirty="0" smtClean="0">
                <a:solidFill>
                  <a:srgbClr val="000000"/>
                </a:solidFill>
                <a:latin typeface="Comic Sans MS" charset="0"/>
                <a:sym typeface="Gill Sans" charset="0"/>
              </a:rPr>
              <a:t>July 2009, from Paris:</a:t>
            </a:r>
            <a:r>
              <a:rPr lang="en-US" sz="2000" b="1" dirty="0" smtClean="0">
                <a:solidFill>
                  <a:srgbClr val="000000"/>
                </a:solidFill>
                <a:latin typeface="Comic Sans MS" charset="0"/>
                <a:sym typeface="Gill Sans" charset="0"/>
              </a:rPr>
              <a:t>€ 4 513,00 </a:t>
            </a:r>
            <a:r>
              <a:rPr lang="en-US" sz="2000" dirty="0" smtClean="0">
                <a:solidFill>
                  <a:srgbClr val="000000"/>
                </a:solidFill>
                <a:latin typeface="Comic Sans MS" charset="0"/>
                <a:sym typeface="Gill Sans" charset="0"/>
              </a:rPr>
              <a:t>	</a:t>
            </a:r>
          </a:p>
          <a:p>
            <a:pPr algn="ctr" defTabSz="642938" eaLnBrk="1" hangingPunct="1"/>
            <a:endParaRPr lang="en-US" sz="2000" dirty="0" smtClean="0">
              <a:solidFill>
                <a:srgbClr val="000000"/>
              </a:solidFill>
              <a:latin typeface="Comic Sans MS" charset="0"/>
              <a:sym typeface="Gill Sans" charset="0"/>
            </a:endParaRPr>
          </a:p>
          <a:p>
            <a:pPr algn="ctr" defTabSz="642938" eaLnBrk="1" hangingPunct="1"/>
            <a:r>
              <a:rPr lang="en-US" sz="2000" dirty="0" smtClean="0">
                <a:solidFill>
                  <a:srgbClr val="000000"/>
                </a:solidFill>
                <a:latin typeface="Comic Sans MS" charset="0"/>
                <a:sym typeface="Gill Sans" charset="0"/>
              </a:rPr>
              <a:t>Christmas 2009, from NYC: </a:t>
            </a:r>
            <a:r>
              <a:rPr lang="en-US" sz="2000" b="1" dirty="0" smtClean="0">
                <a:solidFill>
                  <a:srgbClr val="000000"/>
                </a:solidFill>
                <a:latin typeface="Comic Sans MS" charset="0"/>
                <a:sym typeface="Gill Sans" charset="0"/>
              </a:rPr>
              <a:t>$ 5917,40 </a:t>
            </a:r>
          </a:p>
          <a:p>
            <a:pPr algn="ctr" defTabSz="642938"/>
            <a:r>
              <a:rPr lang="en-US" sz="2000" dirty="0" smtClean="0">
                <a:solidFill>
                  <a:srgbClr val="000000"/>
                </a:solidFill>
                <a:latin typeface="Comic Sans MS" charset="0"/>
                <a:sym typeface="Gill Sans" charset="0"/>
              </a:rPr>
              <a:t>Christmas 2009, from Paris: </a:t>
            </a:r>
            <a:r>
              <a:rPr lang="en-US" sz="2000" b="1" dirty="0" smtClean="0">
                <a:solidFill>
                  <a:srgbClr val="000000"/>
                </a:solidFill>
                <a:latin typeface="Comic Sans MS" charset="0"/>
                <a:sym typeface="Gill Sans" charset="0"/>
              </a:rPr>
              <a:t>€ 6 635,00</a:t>
            </a:r>
          </a:p>
        </p:txBody>
      </p:sp>
      <p:sp>
        <p:nvSpPr>
          <p:cNvPr id="55307"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55308"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55309" name="Rectangle 18"/>
          <p:cNvSpPr>
            <a:spLocks/>
          </p:cNvSpPr>
          <p:nvPr/>
        </p:nvSpPr>
        <p:spPr bwMode="auto">
          <a:xfrm>
            <a:off x="298450" y="2990850"/>
            <a:ext cx="2222500"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a:solidFill>
                  <a:srgbClr val="FFFFFF"/>
                </a:solidFill>
                <a:latin typeface="Comic Sans MS" charset="0"/>
                <a:sym typeface="Comic Sans MS" charset="0"/>
              </a:rPr>
              <a:t>Symptoms</a:t>
            </a:r>
          </a:p>
        </p:txBody>
      </p:sp>
      <p:sp>
        <p:nvSpPr>
          <p:cNvPr id="55310" name="AutoShape 19"/>
          <p:cNvSpPr>
            <a:spLocks/>
          </p:cNvSpPr>
          <p:nvPr/>
        </p:nvSpPr>
        <p:spPr bwMode="auto">
          <a:xfrm>
            <a:off x="381000" y="29718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11"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55312" name="Rectangle 21"/>
          <p:cNvSpPr>
            <a:spLocks/>
          </p:cNvSpPr>
          <p:nvPr/>
        </p:nvSpPr>
        <p:spPr bwMode="auto">
          <a:xfrm>
            <a:off x="3197225" y="3357563"/>
            <a:ext cx="4921250" cy="2133600"/>
          </a:xfrm>
          <a:prstGeom prst="rect">
            <a:avLst/>
          </a:prstGeom>
          <a:noFill/>
          <a:ln w="12700">
            <a:noFill/>
            <a:miter lim="800000"/>
            <a:headEnd/>
            <a:tailEnd/>
          </a:ln>
        </p:spPr>
        <p:txBody>
          <a:bodyPr lIns="0" tIns="0" rIns="0" bIns="0" anchor="ctr">
            <a:prstTxWarp prst="textNoShape">
              <a:avLst/>
            </a:prstTxWarp>
          </a:bodyPr>
          <a:lstStyle/>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p:txBody>
      </p:sp>
      <p:sp>
        <p:nvSpPr>
          <p:cNvPr id="55313" name="Rectangle 22"/>
          <p:cNvSpPr>
            <a:spLocks/>
          </p:cNvSpPr>
          <p:nvPr/>
        </p:nvSpPr>
        <p:spPr bwMode="auto">
          <a:xfrm>
            <a:off x="2971800" y="1828800"/>
            <a:ext cx="5375275" cy="366713"/>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PRICE</a:t>
            </a:r>
            <a:endParaRPr lang="en-US" dirty="0">
              <a:solidFill>
                <a:srgbClr val="343434"/>
              </a:solidFill>
              <a:latin typeface="Comic Sans MS" charset="0"/>
              <a:sym typeface="Comic Sans MS" charset="0"/>
            </a:endParaRPr>
          </a:p>
        </p:txBody>
      </p:sp>
      <p:sp>
        <p:nvSpPr>
          <p:cNvPr id="55315" name="Rectangle 20"/>
          <p:cNvSpPr>
            <a:spLocks/>
          </p:cNvSpPr>
          <p:nvPr/>
        </p:nvSpPr>
        <p:spPr bwMode="auto">
          <a:xfrm>
            <a:off x="533400" y="29718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55316"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pic>
        <p:nvPicPr>
          <p:cNvPr id="22" name="Picture 21" descr="clubmedbanner.jpg"/>
          <p:cNvPicPr>
            <a:picLocks noChangeAspect="1"/>
          </p:cNvPicPr>
          <p:nvPr/>
        </p:nvPicPr>
        <p:blipFill>
          <a:blip r:embed="rId4"/>
          <a:stretch>
            <a:fillRect/>
          </a:stretch>
        </p:blipFill>
        <p:spPr>
          <a:xfrm>
            <a:off x="298450" y="53898"/>
            <a:ext cx="8845550" cy="1564152"/>
          </a:xfrm>
          <a:prstGeom prst="rect">
            <a:avLst/>
          </a:prstGeom>
        </p:spPr>
      </p:pic>
      <p:pic>
        <p:nvPicPr>
          <p:cNvPr id="25" name="Picture 24" descr="med.jpg"/>
          <p:cNvPicPr>
            <a:picLocks noChangeAspect="1"/>
          </p:cNvPicPr>
          <p:nvPr/>
        </p:nvPicPr>
        <p:blipFill>
          <a:blip r:embed="rId5"/>
          <a:stretch>
            <a:fillRect/>
          </a:stretch>
        </p:blipFill>
        <p:spPr>
          <a:xfrm>
            <a:off x="0" y="228600"/>
            <a:ext cx="3619500" cy="800100"/>
          </a:xfrm>
          <a:prstGeom prst="rect">
            <a:avLst/>
          </a:prstGeom>
        </p:spPr>
      </p:pic>
      <p:pic>
        <p:nvPicPr>
          <p:cNvPr id="26" name="Picture 25" descr="blue.jpg"/>
          <p:cNvPicPr>
            <a:picLocks noChangeAspect="1"/>
          </p:cNvPicPr>
          <p:nvPr/>
        </p:nvPicPr>
        <p:blipFill>
          <a:blip r:embed="rId6"/>
          <a:stretch>
            <a:fillRect/>
          </a:stretch>
        </p:blipFill>
        <p:spPr>
          <a:xfrm>
            <a:off x="0" y="906849"/>
            <a:ext cx="3619500" cy="445151"/>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bacground.jpg"/>
          <p:cNvPicPr>
            <a:picLocks noChangeAspect="1"/>
          </p:cNvPicPr>
          <p:nvPr/>
        </p:nvPicPr>
        <p:blipFill>
          <a:blip r:embed="rId3"/>
          <a:stretch>
            <a:fillRect/>
          </a:stretch>
        </p:blipFill>
        <p:spPr>
          <a:xfrm>
            <a:off x="0" y="-10492946"/>
            <a:ext cx="9372600" cy="27843892"/>
          </a:xfrm>
          <a:prstGeom prst="rect">
            <a:avLst/>
          </a:prstGeom>
        </p:spPr>
      </p:pic>
      <p:sp>
        <p:nvSpPr>
          <p:cNvPr id="55299"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01"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55302"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55303"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55304"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971800" y="1828800"/>
            <a:ext cx="5715000" cy="4800600"/>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21" name="AutoShape 13"/>
          <p:cNvSpPr>
            <a:spLocks/>
          </p:cNvSpPr>
          <p:nvPr/>
        </p:nvSpPr>
        <p:spPr bwMode="auto">
          <a:xfrm>
            <a:off x="3124200" y="2286000"/>
            <a:ext cx="5257800" cy="3962400"/>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pPr algn="ctr" defTabSz="642938" eaLnBrk="1" hangingPunct="1"/>
            <a:r>
              <a:rPr lang="en-US" sz="2000" b="1" dirty="0" smtClean="0">
                <a:solidFill>
                  <a:srgbClr val="000000"/>
                </a:solidFill>
                <a:latin typeface="Comic Sans MS" charset="0"/>
                <a:sym typeface="Gill Sans" charset="0"/>
              </a:rPr>
              <a:t>Marrakech, Morocco</a:t>
            </a:r>
          </a:p>
          <a:p>
            <a:pPr algn="ctr" defTabSz="642938" eaLnBrk="1" hangingPunct="1"/>
            <a:r>
              <a:rPr lang="en-US" sz="2000" dirty="0" smtClean="0">
                <a:solidFill>
                  <a:srgbClr val="000000"/>
                </a:solidFill>
                <a:latin typeface="Comic Sans MS" charset="0"/>
                <a:sym typeface="Gill Sans" charset="0"/>
              </a:rPr>
              <a:t>2 persons, 7 days, </a:t>
            </a:r>
            <a:r>
              <a:rPr lang="en-US" sz="2000" dirty="0" err="1" smtClean="0">
                <a:solidFill>
                  <a:srgbClr val="000000"/>
                </a:solidFill>
                <a:latin typeface="Comic Sans MS" charset="0"/>
                <a:sym typeface="Gill Sans" charset="0"/>
              </a:rPr>
              <a:t>tx</a:t>
            </a:r>
            <a:r>
              <a:rPr lang="en-US" sz="2000" dirty="0" smtClean="0">
                <a:solidFill>
                  <a:srgbClr val="000000"/>
                </a:solidFill>
                <a:latin typeface="Comic Sans MS" charset="0"/>
                <a:sym typeface="Gill Sans" charset="0"/>
              </a:rPr>
              <a:t> in.</a:t>
            </a:r>
          </a:p>
          <a:p>
            <a:pPr algn="ctr" defTabSz="642938" eaLnBrk="1" hangingPunct="1"/>
            <a:endParaRPr lang="en-US" sz="2000" dirty="0" smtClean="0">
              <a:solidFill>
                <a:srgbClr val="000000"/>
              </a:solidFill>
              <a:latin typeface="Comic Sans MS" charset="0"/>
              <a:sym typeface="Gill Sans" charset="0"/>
            </a:endParaRPr>
          </a:p>
          <a:p>
            <a:pPr algn="ctr" defTabSz="642938" eaLnBrk="1" hangingPunct="1"/>
            <a:r>
              <a:rPr lang="en-US" sz="2000" dirty="0" smtClean="0">
                <a:solidFill>
                  <a:srgbClr val="000000"/>
                </a:solidFill>
                <a:latin typeface="Comic Sans MS" charset="0"/>
                <a:sym typeface="Gill Sans" charset="0"/>
              </a:rPr>
              <a:t>March 2009, from NYC: </a:t>
            </a:r>
            <a:r>
              <a:rPr lang="en-US" sz="2000" b="1" dirty="0" smtClean="0">
                <a:solidFill>
                  <a:srgbClr val="000000"/>
                </a:solidFill>
                <a:latin typeface="Comic Sans MS" charset="0"/>
                <a:sym typeface="Gill Sans" charset="0"/>
              </a:rPr>
              <a:t>$ 8 968,00</a:t>
            </a:r>
          </a:p>
          <a:p>
            <a:pPr algn="ctr" defTabSz="642938"/>
            <a:r>
              <a:rPr lang="en-US" sz="2000" dirty="0" smtClean="0">
                <a:solidFill>
                  <a:srgbClr val="000000"/>
                </a:solidFill>
                <a:latin typeface="Comic Sans MS" charset="0"/>
                <a:sym typeface="Gill Sans" charset="0"/>
              </a:rPr>
              <a:t>March 2009, from Paris: </a:t>
            </a:r>
            <a:r>
              <a:rPr lang="en-US" sz="2000" b="1" dirty="0" smtClean="0">
                <a:solidFill>
                  <a:srgbClr val="000000"/>
                </a:solidFill>
                <a:latin typeface="Comic Sans MS" charset="0"/>
                <a:sym typeface="Gill Sans" charset="0"/>
              </a:rPr>
              <a:t>€ 3 619,00</a:t>
            </a:r>
          </a:p>
          <a:p>
            <a:pPr algn="ctr" defTabSz="642938" eaLnBrk="1" hangingPunct="1"/>
            <a:endParaRPr lang="en-US" sz="2000" dirty="0" smtClean="0">
              <a:solidFill>
                <a:srgbClr val="000000"/>
              </a:solidFill>
              <a:latin typeface="Comic Sans MS" charset="0"/>
              <a:sym typeface="Gill Sans" charset="0"/>
            </a:endParaRPr>
          </a:p>
          <a:p>
            <a:pPr algn="ctr" defTabSz="642938"/>
            <a:r>
              <a:rPr lang="en-US" sz="2000" dirty="0" smtClean="0">
                <a:solidFill>
                  <a:srgbClr val="000000"/>
                </a:solidFill>
                <a:latin typeface="Comic Sans MS" charset="0"/>
                <a:sym typeface="Gill Sans" charset="0"/>
              </a:rPr>
              <a:t>July 2009, from NYC: </a:t>
            </a:r>
            <a:r>
              <a:rPr lang="en-US" sz="2000" b="1" dirty="0" smtClean="0">
                <a:solidFill>
                  <a:srgbClr val="000000"/>
                </a:solidFill>
                <a:latin typeface="Comic Sans MS" charset="0"/>
                <a:sym typeface="Gill Sans" charset="0"/>
              </a:rPr>
              <a:t>$ 7 516,00</a:t>
            </a:r>
          </a:p>
          <a:p>
            <a:pPr algn="ctr" defTabSz="642938"/>
            <a:r>
              <a:rPr lang="en-US" sz="2000" dirty="0" smtClean="0">
                <a:solidFill>
                  <a:srgbClr val="000000"/>
                </a:solidFill>
                <a:latin typeface="Comic Sans MS" charset="0"/>
                <a:sym typeface="Gill Sans" charset="0"/>
              </a:rPr>
              <a:t>July 2009, from Paris:</a:t>
            </a:r>
            <a:r>
              <a:rPr lang="en-US" sz="2000" b="1" dirty="0" smtClean="0">
                <a:solidFill>
                  <a:srgbClr val="000000"/>
                </a:solidFill>
                <a:latin typeface="Comic Sans MS" charset="0"/>
                <a:sym typeface="Gill Sans" charset="0"/>
              </a:rPr>
              <a:t>€ 2 973,00 </a:t>
            </a:r>
            <a:r>
              <a:rPr lang="en-US" sz="2000" dirty="0" smtClean="0">
                <a:solidFill>
                  <a:srgbClr val="000000"/>
                </a:solidFill>
                <a:latin typeface="Comic Sans MS" charset="0"/>
                <a:sym typeface="Gill Sans" charset="0"/>
              </a:rPr>
              <a:t>	</a:t>
            </a:r>
          </a:p>
          <a:p>
            <a:pPr algn="ctr" defTabSz="642938" eaLnBrk="1" hangingPunct="1"/>
            <a:endParaRPr lang="en-US" sz="2000" dirty="0" smtClean="0">
              <a:solidFill>
                <a:srgbClr val="000000"/>
              </a:solidFill>
              <a:latin typeface="Comic Sans MS" charset="0"/>
              <a:sym typeface="Gill Sans" charset="0"/>
            </a:endParaRPr>
          </a:p>
          <a:p>
            <a:pPr algn="ctr" defTabSz="642938" eaLnBrk="1" hangingPunct="1"/>
            <a:r>
              <a:rPr lang="en-US" sz="2000" dirty="0" smtClean="0">
                <a:solidFill>
                  <a:srgbClr val="000000"/>
                </a:solidFill>
                <a:latin typeface="Comic Sans MS" charset="0"/>
                <a:sym typeface="Gill Sans" charset="0"/>
              </a:rPr>
              <a:t>Christmas 2009, from NYC: </a:t>
            </a:r>
            <a:r>
              <a:rPr lang="en-US" sz="2000" b="1" dirty="0" smtClean="0">
                <a:solidFill>
                  <a:srgbClr val="000000"/>
                </a:solidFill>
                <a:latin typeface="Comic Sans MS" charset="0"/>
                <a:sym typeface="Gill Sans" charset="0"/>
              </a:rPr>
              <a:t>$ 10 864,00 </a:t>
            </a:r>
          </a:p>
          <a:p>
            <a:pPr algn="ctr" defTabSz="642938"/>
            <a:r>
              <a:rPr lang="en-US" sz="2000" dirty="0" smtClean="0">
                <a:solidFill>
                  <a:srgbClr val="000000"/>
                </a:solidFill>
                <a:latin typeface="Comic Sans MS" charset="0"/>
                <a:sym typeface="Gill Sans" charset="0"/>
              </a:rPr>
              <a:t>Christmas 2009, From Paris: </a:t>
            </a:r>
            <a:r>
              <a:rPr lang="en-US" sz="2000" b="1" dirty="0" smtClean="0">
                <a:solidFill>
                  <a:srgbClr val="000000"/>
                </a:solidFill>
                <a:latin typeface="Comic Sans MS" charset="0"/>
                <a:sym typeface="Gill Sans" charset="0"/>
              </a:rPr>
              <a:t>€ 4 033,00</a:t>
            </a:r>
          </a:p>
        </p:txBody>
      </p:sp>
      <p:sp>
        <p:nvSpPr>
          <p:cNvPr id="55307"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55308"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55309" name="Rectangle 18"/>
          <p:cNvSpPr>
            <a:spLocks/>
          </p:cNvSpPr>
          <p:nvPr/>
        </p:nvSpPr>
        <p:spPr bwMode="auto">
          <a:xfrm>
            <a:off x="298450" y="2990850"/>
            <a:ext cx="2222500"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a:solidFill>
                  <a:srgbClr val="FFFFFF"/>
                </a:solidFill>
                <a:latin typeface="Comic Sans MS" charset="0"/>
                <a:sym typeface="Comic Sans MS" charset="0"/>
              </a:rPr>
              <a:t>Symptoms</a:t>
            </a:r>
          </a:p>
        </p:txBody>
      </p:sp>
      <p:sp>
        <p:nvSpPr>
          <p:cNvPr id="55310" name="AutoShape 19"/>
          <p:cNvSpPr>
            <a:spLocks/>
          </p:cNvSpPr>
          <p:nvPr/>
        </p:nvSpPr>
        <p:spPr bwMode="auto">
          <a:xfrm>
            <a:off x="381000" y="29718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11"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55312" name="Rectangle 21"/>
          <p:cNvSpPr>
            <a:spLocks/>
          </p:cNvSpPr>
          <p:nvPr/>
        </p:nvSpPr>
        <p:spPr bwMode="auto">
          <a:xfrm>
            <a:off x="3197225" y="3357563"/>
            <a:ext cx="4921250" cy="2133600"/>
          </a:xfrm>
          <a:prstGeom prst="rect">
            <a:avLst/>
          </a:prstGeom>
          <a:noFill/>
          <a:ln w="12700">
            <a:noFill/>
            <a:miter lim="800000"/>
            <a:headEnd/>
            <a:tailEnd/>
          </a:ln>
        </p:spPr>
        <p:txBody>
          <a:bodyPr lIns="0" tIns="0" rIns="0" bIns="0" anchor="ctr">
            <a:prstTxWarp prst="textNoShape">
              <a:avLst/>
            </a:prstTxWarp>
          </a:bodyPr>
          <a:lstStyle/>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p:txBody>
      </p:sp>
      <p:sp>
        <p:nvSpPr>
          <p:cNvPr id="55313" name="Rectangle 22"/>
          <p:cNvSpPr>
            <a:spLocks/>
          </p:cNvSpPr>
          <p:nvPr/>
        </p:nvSpPr>
        <p:spPr bwMode="auto">
          <a:xfrm>
            <a:off x="2971800" y="1828800"/>
            <a:ext cx="5375275" cy="366713"/>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PRICE</a:t>
            </a:r>
            <a:endParaRPr lang="en-US" dirty="0">
              <a:solidFill>
                <a:srgbClr val="343434"/>
              </a:solidFill>
              <a:latin typeface="Comic Sans MS" charset="0"/>
              <a:sym typeface="Comic Sans MS" charset="0"/>
            </a:endParaRPr>
          </a:p>
        </p:txBody>
      </p:sp>
      <p:sp>
        <p:nvSpPr>
          <p:cNvPr id="55315" name="Rectangle 20"/>
          <p:cNvSpPr>
            <a:spLocks/>
          </p:cNvSpPr>
          <p:nvPr/>
        </p:nvSpPr>
        <p:spPr bwMode="auto">
          <a:xfrm>
            <a:off x="533400" y="29718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55316"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pic>
        <p:nvPicPr>
          <p:cNvPr id="22" name="Picture 21" descr="clubmedbanner.jpg"/>
          <p:cNvPicPr>
            <a:picLocks noChangeAspect="1"/>
          </p:cNvPicPr>
          <p:nvPr/>
        </p:nvPicPr>
        <p:blipFill>
          <a:blip r:embed="rId4"/>
          <a:stretch>
            <a:fillRect/>
          </a:stretch>
        </p:blipFill>
        <p:spPr>
          <a:xfrm>
            <a:off x="298450" y="53898"/>
            <a:ext cx="8845550" cy="1564152"/>
          </a:xfrm>
          <a:prstGeom prst="rect">
            <a:avLst/>
          </a:prstGeom>
        </p:spPr>
      </p:pic>
      <p:pic>
        <p:nvPicPr>
          <p:cNvPr id="25" name="Picture 24" descr="med.jpg"/>
          <p:cNvPicPr>
            <a:picLocks noChangeAspect="1"/>
          </p:cNvPicPr>
          <p:nvPr/>
        </p:nvPicPr>
        <p:blipFill>
          <a:blip r:embed="rId5"/>
          <a:stretch>
            <a:fillRect/>
          </a:stretch>
        </p:blipFill>
        <p:spPr>
          <a:xfrm>
            <a:off x="0" y="228600"/>
            <a:ext cx="3619500" cy="800100"/>
          </a:xfrm>
          <a:prstGeom prst="rect">
            <a:avLst/>
          </a:prstGeom>
        </p:spPr>
      </p:pic>
      <p:pic>
        <p:nvPicPr>
          <p:cNvPr id="26" name="Picture 25" descr="blue.jpg"/>
          <p:cNvPicPr>
            <a:picLocks noChangeAspect="1"/>
          </p:cNvPicPr>
          <p:nvPr/>
        </p:nvPicPr>
        <p:blipFill>
          <a:blip r:embed="rId6"/>
          <a:stretch>
            <a:fillRect/>
          </a:stretch>
        </p:blipFill>
        <p:spPr>
          <a:xfrm>
            <a:off x="0" y="906849"/>
            <a:ext cx="3619500" cy="445151"/>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bacground.jpg"/>
          <p:cNvPicPr>
            <a:picLocks noChangeAspect="1"/>
          </p:cNvPicPr>
          <p:nvPr/>
        </p:nvPicPr>
        <p:blipFill>
          <a:blip r:embed="rId3"/>
          <a:stretch>
            <a:fillRect/>
          </a:stretch>
        </p:blipFill>
        <p:spPr>
          <a:xfrm>
            <a:off x="0" y="-10492946"/>
            <a:ext cx="9372600" cy="27843892"/>
          </a:xfrm>
          <a:prstGeom prst="rect">
            <a:avLst/>
          </a:prstGeom>
        </p:spPr>
      </p:pic>
      <p:sp>
        <p:nvSpPr>
          <p:cNvPr id="55299"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01"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55302"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55303"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55304"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971800" y="1828800"/>
            <a:ext cx="5715000" cy="4800600"/>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21" name="AutoShape 13"/>
          <p:cNvSpPr>
            <a:spLocks/>
          </p:cNvSpPr>
          <p:nvPr/>
        </p:nvSpPr>
        <p:spPr bwMode="auto">
          <a:xfrm>
            <a:off x="3124200" y="2286000"/>
            <a:ext cx="5257800" cy="3962400"/>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en-US" sz="2000" dirty="0" smtClean="0">
              <a:solidFill>
                <a:srgbClr val="000000"/>
              </a:solidFill>
              <a:latin typeface="Comic Sans MS" charset="0"/>
              <a:sym typeface="Gill Sans" charset="0"/>
            </a:endParaRPr>
          </a:p>
        </p:txBody>
      </p:sp>
      <p:sp>
        <p:nvSpPr>
          <p:cNvPr id="55307"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55308"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55309" name="Rectangle 18"/>
          <p:cNvSpPr>
            <a:spLocks/>
          </p:cNvSpPr>
          <p:nvPr/>
        </p:nvSpPr>
        <p:spPr bwMode="auto">
          <a:xfrm>
            <a:off x="298450" y="2990850"/>
            <a:ext cx="2222500"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a:solidFill>
                  <a:srgbClr val="FFFFFF"/>
                </a:solidFill>
                <a:latin typeface="Comic Sans MS" charset="0"/>
                <a:sym typeface="Comic Sans MS" charset="0"/>
              </a:rPr>
              <a:t>Symptoms</a:t>
            </a:r>
          </a:p>
        </p:txBody>
      </p:sp>
      <p:sp>
        <p:nvSpPr>
          <p:cNvPr id="55310" name="AutoShape 19"/>
          <p:cNvSpPr>
            <a:spLocks/>
          </p:cNvSpPr>
          <p:nvPr/>
        </p:nvSpPr>
        <p:spPr bwMode="auto">
          <a:xfrm>
            <a:off x="381000" y="29718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11"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55312" name="Rectangle 21"/>
          <p:cNvSpPr>
            <a:spLocks/>
          </p:cNvSpPr>
          <p:nvPr/>
        </p:nvSpPr>
        <p:spPr bwMode="auto">
          <a:xfrm>
            <a:off x="3197225" y="3357563"/>
            <a:ext cx="4921250" cy="2133600"/>
          </a:xfrm>
          <a:prstGeom prst="rect">
            <a:avLst/>
          </a:prstGeom>
          <a:noFill/>
          <a:ln w="12700">
            <a:noFill/>
            <a:miter lim="800000"/>
            <a:headEnd/>
            <a:tailEnd/>
          </a:ln>
        </p:spPr>
        <p:txBody>
          <a:bodyPr lIns="0" tIns="0" rIns="0" bIns="0" anchor="ctr">
            <a:prstTxWarp prst="textNoShape">
              <a:avLst/>
            </a:prstTxWarp>
          </a:bodyPr>
          <a:lstStyle/>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p:txBody>
      </p:sp>
      <p:sp>
        <p:nvSpPr>
          <p:cNvPr id="55313" name="Rectangle 22"/>
          <p:cNvSpPr>
            <a:spLocks/>
          </p:cNvSpPr>
          <p:nvPr/>
        </p:nvSpPr>
        <p:spPr bwMode="auto">
          <a:xfrm>
            <a:off x="2971800" y="1828800"/>
            <a:ext cx="5375275" cy="366713"/>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PLACE: CLUBMED.COM</a:t>
            </a:r>
            <a:endParaRPr lang="en-US" dirty="0">
              <a:solidFill>
                <a:srgbClr val="343434"/>
              </a:solidFill>
              <a:latin typeface="Comic Sans MS" charset="0"/>
              <a:sym typeface="Comic Sans MS" charset="0"/>
            </a:endParaRPr>
          </a:p>
        </p:txBody>
      </p:sp>
      <p:sp>
        <p:nvSpPr>
          <p:cNvPr id="55315" name="Rectangle 20"/>
          <p:cNvSpPr>
            <a:spLocks/>
          </p:cNvSpPr>
          <p:nvPr/>
        </p:nvSpPr>
        <p:spPr bwMode="auto">
          <a:xfrm>
            <a:off x="533400" y="29718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55316"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pic>
        <p:nvPicPr>
          <p:cNvPr id="22" name="Picture 21" descr="clubmedbanner.jpg"/>
          <p:cNvPicPr>
            <a:picLocks noChangeAspect="1"/>
          </p:cNvPicPr>
          <p:nvPr/>
        </p:nvPicPr>
        <p:blipFill>
          <a:blip r:embed="rId4"/>
          <a:stretch>
            <a:fillRect/>
          </a:stretch>
        </p:blipFill>
        <p:spPr>
          <a:xfrm>
            <a:off x="298450" y="53898"/>
            <a:ext cx="8845550" cy="1564152"/>
          </a:xfrm>
          <a:prstGeom prst="rect">
            <a:avLst/>
          </a:prstGeom>
        </p:spPr>
      </p:pic>
      <p:pic>
        <p:nvPicPr>
          <p:cNvPr id="25" name="Picture 24" descr="med.jpg"/>
          <p:cNvPicPr>
            <a:picLocks noChangeAspect="1"/>
          </p:cNvPicPr>
          <p:nvPr/>
        </p:nvPicPr>
        <p:blipFill>
          <a:blip r:embed="rId5"/>
          <a:stretch>
            <a:fillRect/>
          </a:stretch>
        </p:blipFill>
        <p:spPr>
          <a:xfrm>
            <a:off x="0" y="228600"/>
            <a:ext cx="3619500" cy="800100"/>
          </a:xfrm>
          <a:prstGeom prst="rect">
            <a:avLst/>
          </a:prstGeom>
        </p:spPr>
      </p:pic>
      <p:pic>
        <p:nvPicPr>
          <p:cNvPr id="26" name="Picture 25" descr="blue.jpg"/>
          <p:cNvPicPr>
            <a:picLocks noChangeAspect="1"/>
          </p:cNvPicPr>
          <p:nvPr/>
        </p:nvPicPr>
        <p:blipFill>
          <a:blip r:embed="rId6"/>
          <a:stretch>
            <a:fillRect/>
          </a:stretch>
        </p:blipFill>
        <p:spPr>
          <a:xfrm>
            <a:off x="0" y="906849"/>
            <a:ext cx="3619500" cy="445151"/>
          </a:xfrm>
          <a:prstGeom prst="rect">
            <a:avLst/>
          </a:prstGeom>
        </p:spPr>
      </p:pic>
      <p:pic>
        <p:nvPicPr>
          <p:cNvPr id="23" name="Picture 22" descr="clubmed.com.jpg"/>
          <p:cNvPicPr>
            <a:picLocks noChangeAspect="1"/>
          </p:cNvPicPr>
          <p:nvPr/>
        </p:nvPicPr>
        <p:blipFill>
          <a:blip r:embed="rId7"/>
          <a:stretch>
            <a:fillRect/>
          </a:stretch>
        </p:blipFill>
        <p:spPr>
          <a:xfrm>
            <a:off x="0" y="2282742"/>
            <a:ext cx="9372600" cy="4346658"/>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bacground.jpg"/>
          <p:cNvPicPr>
            <a:picLocks noChangeAspect="1"/>
          </p:cNvPicPr>
          <p:nvPr/>
        </p:nvPicPr>
        <p:blipFill>
          <a:blip r:embed="rId3"/>
          <a:stretch>
            <a:fillRect/>
          </a:stretch>
        </p:blipFill>
        <p:spPr>
          <a:xfrm>
            <a:off x="0" y="-10492946"/>
            <a:ext cx="9372600" cy="27843892"/>
          </a:xfrm>
          <a:prstGeom prst="rect">
            <a:avLst/>
          </a:prstGeom>
        </p:spPr>
      </p:pic>
      <p:sp>
        <p:nvSpPr>
          <p:cNvPr id="55299"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01"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55302"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55303"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55304"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971800" y="1828800"/>
            <a:ext cx="5715000" cy="4800600"/>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21" name="AutoShape 13"/>
          <p:cNvSpPr>
            <a:spLocks/>
          </p:cNvSpPr>
          <p:nvPr/>
        </p:nvSpPr>
        <p:spPr bwMode="auto">
          <a:xfrm>
            <a:off x="3124200" y="2286000"/>
            <a:ext cx="5257800" cy="3962400"/>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en-US" sz="2000" dirty="0" smtClean="0">
              <a:solidFill>
                <a:srgbClr val="000000"/>
              </a:solidFill>
              <a:latin typeface="Comic Sans MS" charset="0"/>
              <a:sym typeface="Gill Sans" charset="0"/>
            </a:endParaRPr>
          </a:p>
          <a:p>
            <a:pPr algn="ctr" defTabSz="642938" eaLnBrk="1" hangingPunct="1"/>
            <a:endParaRPr lang="en-US" sz="2000" dirty="0" smtClean="0">
              <a:solidFill>
                <a:srgbClr val="000000"/>
              </a:solidFill>
              <a:latin typeface="Comic Sans MS" charset="0"/>
              <a:sym typeface="Gill Sans" charset="0"/>
            </a:endParaRPr>
          </a:p>
          <a:p>
            <a:pPr algn="ctr" defTabSz="642938" eaLnBrk="1" hangingPunct="1"/>
            <a:r>
              <a:rPr lang="en-US" sz="2000" dirty="0" smtClean="0">
                <a:solidFill>
                  <a:srgbClr val="000000"/>
                </a:solidFill>
                <a:latin typeface="Comic Sans MS" charset="0"/>
                <a:sym typeface="Gill Sans" charset="0"/>
              </a:rPr>
              <a:t>Air Canada Vacations</a:t>
            </a:r>
          </a:p>
          <a:p>
            <a:pPr algn="ctr" defTabSz="642938" eaLnBrk="1" hangingPunct="1"/>
            <a:r>
              <a:rPr lang="en-US" sz="2000" dirty="0" smtClean="0">
                <a:solidFill>
                  <a:srgbClr val="000000"/>
                </a:solidFill>
                <a:latin typeface="Comic Sans MS" charset="0"/>
                <a:sym typeface="Gill Sans" charset="0"/>
              </a:rPr>
              <a:t>Sell Off </a:t>
            </a:r>
            <a:r>
              <a:rPr lang="en-US" sz="2000" dirty="0" err="1" smtClean="0">
                <a:solidFill>
                  <a:srgbClr val="000000"/>
                </a:solidFill>
                <a:latin typeface="Comic Sans MS" charset="0"/>
                <a:sym typeface="Gill Sans" charset="0"/>
              </a:rPr>
              <a:t>Vacations.com</a:t>
            </a:r>
            <a:endParaRPr lang="en-US" sz="2000" dirty="0" smtClean="0">
              <a:solidFill>
                <a:srgbClr val="000000"/>
              </a:solidFill>
              <a:latin typeface="Comic Sans MS" charset="0"/>
              <a:sym typeface="Gill Sans" charset="0"/>
            </a:endParaRPr>
          </a:p>
          <a:p>
            <a:pPr algn="ctr" defTabSz="642938" eaLnBrk="1" hangingPunct="1"/>
            <a:r>
              <a:rPr lang="en-US" sz="2000" dirty="0" err="1" smtClean="0">
                <a:solidFill>
                  <a:srgbClr val="000000"/>
                </a:solidFill>
                <a:latin typeface="Comic Sans MS" charset="0"/>
                <a:sym typeface="Gill Sans" charset="0"/>
              </a:rPr>
              <a:t>TripCentral.ca</a:t>
            </a:r>
            <a:endParaRPr lang="en-US" sz="2000" dirty="0" smtClean="0">
              <a:solidFill>
                <a:srgbClr val="000000"/>
              </a:solidFill>
              <a:latin typeface="Comic Sans MS" charset="0"/>
              <a:sym typeface="Gill Sans" charset="0"/>
            </a:endParaRPr>
          </a:p>
          <a:p>
            <a:pPr algn="ctr" defTabSz="642938" eaLnBrk="1" hangingPunct="1"/>
            <a:r>
              <a:rPr lang="en-US" sz="2000" dirty="0" err="1" smtClean="0">
                <a:solidFill>
                  <a:srgbClr val="000000"/>
                </a:solidFill>
                <a:latin typeface="Comic Sans MS" charset="0"/>
                <a:sym typeface="Gill Sans" charset="0"/>
              </a:rPr>
              <a:t>Besttravel.com</a:t>
            </a:r>
            <a:endParaRPr lang="en-US" sz="2000" dirty="0" smtClean="0">
              <a:solidFill>
                <a:srgbClr val="000000"/>
              </a:solidFill>
              <a:latin typeface="Comic Sans MS" charset="0"/>
              <a:sym typeface="Gill Sans" charset="0"/>
            </a:endParaRPr>
          </a:p>
          <a:p>
            <a:pPr algn="ctr" defTabSz="642938" eaLnBrk="1" hangingPunct="1"/>
            <a:r>
              <a:rPr lang="en-US" sz="2000" dirty="0" err="1" smtClean="0">
                <a:solidFill>
                  <a:srgbClr val="000000"/>
                </a:solidFill>
                <a:latin typeface="Comic Sans MS" charset="0"/>
                <a:sym typeface="Gill Sans" charset="0"/>
              </a:rPr>
              <a:t>Expatriatetravel.com</a:t>
            </a:r>
            <a:endParaRPr lang="en-US" sz="2000" dirty="0" smtClean="0">
              <a:solidFill>
                <a:srgbClr val="000000"/>
              </a:solidFill>
              <a:latin typeface="Comic Sans MS" charset="0"/>
              <a:sym typeface="Gill Sans" charset="0"/>
            </a:endParaRPr>
          </a:p>
          <a:p>
            <a:pPr algn="ctr" defTabSz="642938" eaLnBrk="1" hangingPunct="1"/>
            <a:r>
              <a:rPr lang="en-US" sz="2000" dirty="0" smtClean="0">
                <a:solidFill>
                  <a:srgbClr val="000000"/>
                </a:solidFill>
                <a:latin typeface="Comic Sans MS" charset="0"/>
                <a:sym typeface="Gill Sans" charset="0"/>
              </a:rPr>
              <a:t>ETC…!</a:t>
            </a:r>
          </a:p>
        </p:txBody>
      </p:sp>
      <p:sp>
        <p:nvSpPr>
          <p:cNvPr id="55307"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55308"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55309" name="Rectangle 18"/>
          <p:cNvSpPr>
            <a:spLocks/>
          </p:cNvSpPr>
          <p:nvPr/>
        </p:nvSpPr>
        <p:spPr bwMode="auto">
          <a:xfrm>
            <a:off x="298450" y="2990850"/>
            <a:ext cx="2222500"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a:solidFill>
                  <a:srgbClr val="FFFFFF"/>
                </a:solidFill>
                <a:latin typeface="Comic Sans MS" charset="0"/>
                <a:sym typeface="Comic Sans MS" charset="0"/>
              </a:rPr>
              <a:t>Symptoms</a:t>
            </a:r>
          </a:p>
        </p:txBody>
      </p:sp>
      <p:sp>
        <p:nvSpPr>
          <p:cNvPr id="55310" name="AutoShape 19"/>
          <p:cNvSpPr>
            <a:spLocks/>
          </p:cNvSpPr>
          <p:nvPr/>
        </p:nvSpPr>
        <p:spPr bwMode="auto">
          <a:xfrm>
            <a:off x="381000" y="29718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11"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55312" name="Rectangle 21"/>
          <p:cNvSpPr>
            <a:spLocks/>
          </p:cNvSpPr>
          <p:nvPr/>
        </p:nvSpPr>
        <p:spPr bwMode="auto">
          <a:xfrm>
            <a:off x="3197225" y="3357563"/>
            <a:ext cx="4921250" cy="2133600"/>
          </a:xfrm>
          <a:prstGeom prst="rect">
            <a:avLst/>
          </a:prstGeom>
          <a:noFill/>
          <a:ln w="12700">
            <a:noFill/>
            <a:miter lim="800000"/>
            <a:headEnd/>
            <a:tailEnd/>
          </a:ln>
        </p:spPr>
        <p:txBody>
          <a:bodyPr lIns="0" tIns="0" rIns="0" bIns="0" anchor="ctr">
            <a:prstTxWarp prst="textNoShape">
              <a:avLst/>
            </a:prstTxWarp>
          </a:bodyPr>
          <a:lstStyle/>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p:txBody>
      </p:sp>
      <p:sp>
        <p:nvSpPr>
          <p:cNvPr id="55313" name="Rectangle 22"/>
          <p:cNvSpPr>
            <a:spLocks/>
          </p:cNvSpPr>
          <p:nvPr/>
        </p:nvSpPr>
        <p:spPr bwMode="auto">
          <a:xfrm>
            <a:off x="2971800" y="1828800"/>
            <a:ext cx="5375275" cy="366713"/>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PLACE: INTERNET WHOLESALERS</a:t>
            </a:r>
            <a:endParaRPr lang="en-US" dirty="0">
              <a:solidFill>
                <a:srgbClr val="343434"/>
              </a:solidFill>
              <a:latin typeface="Comic Sans MS" charset="0"/>
              <a:sym typeface="Comic Sans MS" charset="0"/>
            </a:endParaRPr>
          </a:p>
        </p:txBody>
      </p:sp>
      <p:sp>
        <p:nvSpPr>
          <p:cNvPr id="55315" name="Rectangle 20"/>
          <p:cNvSpPr>
            <a:spLocks/>
          </p:cNvSpPr>
          <p:nvPr/>
        </p:nvSpPr>
        <p:spPr bwMode="auto">
          <a:xfrm>
            <a:off x="533400" y="29718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55316"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pic>
        <p:nvPicPr>
          <p:cNvPr id="22" name="Picture 21" descr="clubmedbanner.jpg"/>
          <p:cNvPicPr>
            <a:picLocks noChangeAspect="1"/>
          </p:cNvPicPr>
          <p:nvPr/>
        </p:nvPicPr>
        <p:blipFill>
          <a:blip r:embed="rId4"/>
          <a:stretch>
            <a:fillRect/>
          </a:stretch>
        </p:blipFill>
        <p:spPr>
          <a:xfrm>
            <a:off x="298450" y="53898"/>
            <a:ext cx="8845550" cy="1564152"/>
          </a:xfrm>
          <a:prstGeom prst="rect">
            <a:avLst/>
          </a:prstGeom>
        </p:spPr>
      </p:pic>
      <p:pic>
        <p:nvPicPr>
          <p:cNvPr id="25" name="Picture 24" descr="med.jpg"/>
          <p:cNvPicPr>
            <a:picLocks noChangeAspect="1"/>
          </p:cNvPicPr>
          <p:nvPr/>
        </p:nvPicPr>
        <p:blipFill>
          <a:blip r:embed="rId5"/>
          <a:stretch>
            <a:fillRect/>
          </a:stretch>
        </p:blipFill>
        <p:spPr>
          <a:xfrm>
            <a:off x="0" y="228600"/>
            <a:ext cx="3619500" cy="800100"/>
          </a:xfrm>
          <a:prstGeom prst="rect">
            <a:avLst/>
          </a:prstGeom>
        </p:spPr>
      </p:pic>
      <p:pic>
        <p:nvPicPr>
          <p:cNvPr id="26" name="Picture 25" descr="blue.jpg"/>
          <p:cNvPicPr>
            <a:picLocks noChangeAspect="1"/>
          </p:cNvPicPr>
          <p:nvPr/>
        </p:nvPicPr>
        <p:blipFill>
          <a:blip r:embed="rId6"/>
          <a:stretch>
            <a:fillRect/>
          </a:stretch>
        </p:blipFill>
        <p:spPr>
          <a:xfrm>
            <a:off x="0" y="906849"/>
            <a:ext cx="3619500" cy="445151"/>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a:xfrm>
            <a:off x="457200" y="38100"/>
            <a:ext cx="8229600" cy="1143000"/>
          </a:xfrm>
        </p:spPr>
        <p:txBody>
          <a:bodyPr/>
          <a:lstStyle/>
          <a:p>
            <a:pPr eaLnBrk="1" hangingPunct="1"/>
            <a:r>
              <a:rPr lang="en-US" dirty="0">
                <a:latin typeface="Corbel Bold" charset="0"/>
                <a:sym typeface="Corbel Bold" charset="0"/>
              </a:rPr>
              <a:t>Agenda</a:t>
            </a:r>
          </a:p>
        </p:txBody>
      </p:sp>
      <p:grpSp>
        <p:nvGrpSpPr>
          <p:cNvPr id="2" name="Group 2"/>
          <p:cNvGrpSpPr>
            <a:grpSpLocks/>
          </p:cNvGrpSpPr>
          <p:nvPr/>
        </p:nvGrpSpPr>
        <p:grpSpPr bwMode="auto">
          <a:xfrm>
            <a:off x="-9150350" y="6477000"/>
            <a:ext cx="8953500" cy="381000"/>
            <a:chOff x="0" y="0"/>
            <a:chExt cx="5639" cy="240"/>
          </a:xfrm>
        </p:grpSpPr>
        <p:sp>
          <p:nvSpPr>
            <p:cNvPr id="6147" name="AutoShape 3"/>
            <p:cNvSpPr>
              <a:spLocks/>
            </p:cNvSpPr>
            <p:nvPr/>
          </p:nvSpPr>
          <p:spPr bwMode="auto">
            <a:xfrm>
              <a:off x="0" y="0"/>
              <a:ext cx="1060" cy="240"/>
            </a:xfrm>
            <a:prstGeom prst="roundRect">
              <a:avLst>
                <a:gd name="adj" fmla="val 7500"/>
              </a:avLst>
            </a:prstGeom>
            <a:gradFill rotWithShape="0">
              <a:gsLst>
                <a:gs pos="0">
                  <a:srgbClr val="9F9F9F"/>
                </a:gs>
                <a:gs pos="100000">
                  <a:srgbClr val="6E6E6E"/>
                </a:gs>
              </a:gsLst>
              <a:lin ang="5400000" scaled="1"/>
            </a:gradFill>
            <a:ln w="12700">
              <a:noFill/>
              <a:round/>
              <a:headEnd/>
              <a:tailEnd/>
            </a:ln>
            <a:effectLst>
              <a:outerShdw blurRad="38100" dist="22999" dir="5400000" algn="ctr" rotWithShape="0">
                <a:schemeClr val="bg2">
                  <a:alpha val="34999"/>
                </a:schemeClr>
              </a:outerShdw>
            </a:effectLst>
          </p:spPr>
          <p:txBody>
            <a:bodyPr lIns="0" tIns="0" rIns="0" bIns="0" anchor="ctr">
              <a:prstTxWarp prst="textNoShape">
                <a:avLst/>
              </a:prstTxWarp>
            </a:bodyPr>
            <a:lstStyle/>
            <a:p>
              <a:pPr>
                <a:defRPr/>
              </a:pPr>
              <a:r>
                <a:rPr lang="en-US" sz="1200">
                  <a:solidFill>
                    <a:schemeClr val="tx1"/>
                  </a:solidFill>
                  <a:latin typeface="Corbel Bold" charset="0"/>
                  <a:sym typeface="Corbel Bold" charset="0"/>
                </a:rPr>
                <a:t>Important</a:t>
              </a:r>
              <a:r>
                <a:rPr lang="en-US" sz="1600">
                  <a:solidFill>
                    <a:schemeClr val="tx1"/>
                  </a:solidFill>
                  <a:latin typeface="Corbel Bold" charset="0"/>
                  <a:sym typeface="Corbel Bold" charset="0"/>
                </a:rPr>
                <a:t> </a:t>
              </a:r>
              <a:r>
                <a:rPr lang="en-US" sz="1200">
                  <a:solidFill>
                    <a:schemeClr val="tx1"/>
                  </a:solidFill>
                  <a:latin typeface="Corbel Bold" charset="0"/>
                  <a:sym typeface="Corbel Bold" charset="0"/>
                </a:rPr>
                <a:t>Aspects</a:t>
              </a:r>
            </a:p>
          </p:txBody>
        </p:sp>
        <p:sp>
          <p:nvSpPr>
            <p:cNvPr id="6148" name="AutoShape 4"/>
            <p:cNvSpPr>
              <a:spLocks/>
            </p:cNvSpPr>
            <p:nvPr/>
          </p:nvSpPr>
          <p:spPr bwMode="auto">
            <a:xfrm>
              <a:off x="1176" y="93"/>
              <a:ext cx="233" cy="53"/>
            </a:xfrm>
            <a:prstGeom prst="rightArrow">
              <a:avLst>
                <a:gd name="adj1" fmla="val 64000"/>
                <a:gd name="adj2" fmla="val 49763"/>
              </a:avLst>
            </a:prstGeom>
            <a:gradFill rotWithShape="0">
              <a:gsLst>
                <a:gs pos="0">
                  <a:srgbClr val="DAE6EF"/>
                </a:gs>
                <a:gs pos="100000">
                  <a:srgbClr val="DAE6EF"/>
                </a:gs>
              </a:gsLst>
              <a:lin ang="5400000" scaled="1"/>
            </a:gradFill>
            <a:ln w="12700">
              <a:noFill/>
              <a:miter lim="800000"/>
              <a:headEnd/>
              <a:tailEnd/>
            </a:ln>
            <a:effectLst>
              <a:outerShdw blurRad="38100" dist="22999"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65" charset="0"/>
                <a:sym typeface="Gill Sans" pitchFamily="-65" charset="0"/>
              </a:endParaRPr>
            </a:p>
          </p:txBody>
        </p:sp>
        <p:sp>
          <p:nvSpPr>
            <p:cNvPr id="6149" name="AutoShape 5"/>
            <p:cNvSpPr>
              <a:spLocks/>
            </p:cNvSpPr>
            <p:nvPr/>
          </p:nvSpPr>
          <p:spPr bwMode="auto">
            <a:xfrm>
              <a:off x="1526" y="0"/>
              <a:ext cx="1060" cy="240"/>
            </a:xfrm>
            <a:prstGeom prst="roundRect">
              <a:avLst>
                <a:gd name="adj" fmla="val 7500"/>
              </a:avLst>
            </a:prstGeom>
            <a:gradFill rotWithShape="0">
              <a:gsLst>
                <a:gs pos="0">
                  <a:srgbClr val="9F9F9F"/>
                </a:gs>
                <a:gs pos="100000">
                  <a:srgbClr val="6E6E6E"/>
                </a:gs>
              </a:gsLst>
              <a:lin ang="5400000" scaled="1"/>
            </a:gradFill>
            <a:ln w="12700">
              <a:noFill/>
              <a:round/>
              <a:headEnd/>
              <a:tailEnd/>
            </a:ln>
            <a:effectLst>
              <a:outerShdw blurRad="38100" dist="22999" dir="5400000" algn="ctr" rotWithShape="0">
                <a:schemeClr val="bg2">
                  <a:alpha val="34999"/>
                </a:schemeClr>
              </a:outerShdw>
            </a:effectLst>
          </p:spPr>
          <p:txBody>
            <a:bodyPr lIns="0" tIns="0" rIns="0" bIns="0" anchor="ctr">
              <a:prstTxWarp prst="textNoShape">
                <a:avLst/>
              </a:prstTxWarp>
            </a:bodyPr>
            <a:lstStyle/>
            <a:p>
              <a:pPr>
                <a:defRPr/>
              </a:pPr>
              <a:r>
                <a:rPr lang="en-US" sz="1200">
                  <a:solidFill>
                    <a:schemeClr val="tx1"/>
                  </a:solidFill>
                  <a:latin typeface="Corbel Bold" charset="0"/>
                  <a:sym typeface="Corbel Bold" charset="0"/>
                </a:rPr>
                <a:t>Closed or Open?</a:t>
              </a:r>
            </a:p>
          </p:txBody>
        </p:sp>
        <p:sp>
          <p:nvSpPr>
            <p:cNvPr id="6150" name="AutoShape 6"/>
            <p:cNvSpPr>
              <a:spLocks/>
            </p:cNvSpPr>
            <p:nvPr/>
          </p:nvSpPr>
          <p:spPr bwMode="auto">
            <a:xfrm>
              <a:off x="2703" y="93"/>
              <a:ext cx="234" cy="53"/>
            </a:xfrm>
            <a:prstGeom prst="rightArrow">
              <a:avLst>
                <a:gd name="adj1" fmla="val 64000"/>
                <a:gd name="adj2" fmla="val 49763"/>
              </a:avLst>
            </a:prstGeom>
            <a:gradFill rotWithShape="0">
              <a:gsLst>
                <a:gs pos="0">
                  <a:srgbClr val="DAE6EF"/>
                </a:gs>
                <a:gs pos="100000">
                  <a:srgbClr val="DAE6EF"/>
                </a:gs>
              </a:gsLst>
              <a:lin ang="5400000" scaled="1"/>
            </a:gradFill>
            <a:ln w="12700">
              <a:noFill/>
              <a:miter lim="800000"/>
              <a:headEnd/>
              <a:tailEnd/>
            </a:ln>
            <a:effectLst>
              <a:outerShdw blurRad="38100" dist="22999"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65" charset="0"/>
                <a:sym typeface="Gill Sans" pitchFamily="-65" charset="0"/>
              </a:endParaRPr>
            </a:p>
          </p:txBody>
        </p:sp>
        <p:sp>
          <p:nvSpPr>
            <p:cNvPr id="6151" name="AutoShape 7"/>
            <p:cNvSpPr>
              <a:spLocks/>
            </p:cNvSpPr>
            <p:nvPr/>
          </p:nvSpPr>
          <p:spPr bwMode="auto">
            <a:xfrm>
              <a:off x="3053" y="0"/>
              <a:ext cx="1060" cy="240"/>
            </a:xfrm>
            <a:prstGeom prst="roundRect">
              <a:avLst>
                <a:gd name="adj" fmla="val 7500"/>
              </a:avLst>
            </a:prstGeom>
            <a:gradFill rotWithShape="0">
              <a:gsLst>
                <a:gs pos="0">
                  <a:srgbClr val="9F9F9F"/>
                </a:gs>
                <a:gs pos="100000">
                  <a:srgbClr val="6E6E6E"/>
                </a:gs>
              </a:gsLst>
              <a:lin ang="5400000" scaled="1"/>
            </a:gradFill>
            <a:ln w="12700">
              <a:noFill/>
              <a:round/>
              <a:headEnd/>
              <a:tailEnd/>
            </a:ln>
            <a:effectLst>
              <a:outerShdw blurRad="38100" dist="22999" dir="5400000" algn="ctr" rotWithShape="0">
                <a:schemeClr val="bg2">
                  <a:alpha val="34999"/>
                </a:schemeClr>
              </a:outerShdw>
            </a:effectLst>
          </p:spPr>
          <p:txBody>
            <a:bodyPr lIns="0" tIns="0" rIns="0" bIns="0" anchor="ctr">
              <a:prstTxWarp prst="textNoShape">
                <a:avLst/>
              </a:prstTxWarp>
            </a:bodyPr>
            <a:lstStyle/>
            <a:p>
              <a:pPr>
                <a:defRPr/>
              </a:pPr>
              <a:r>
                <a:rPr lang="en-US" sz="1200">
                  <a:solidFill>
                    <a:schemeClr val="tx1"/>
                  </a:solidFill>
                  <a:latin typeface="Corbel Bold" charset="0"/>
                  <a:sym typeface="Corbel Bold" charset="0"/>
                </a:rPr>
                <a:t>Ad Campaigns</a:t>
              </a:r>
            </a:p>
          </p:txBody>
        </p:sp>
        <p:sp>
          <p:nvSpPr>
            <p:cNvPr id="6152" name="AutoShape 8"/>
            <p:cNvSpPr>
              <a:spLocks/>
            </p:cNvSpPr>
            <p:nvPr/>
          </p:nvSpPr>
          <p:spPr bwMode="auto">
            <a:xfrm>
              <a:off x="4230" y="93"/>
              <a:ext cx="233" cy="53"/>
            </a:xfrm>
            <a:prstGeom prst="rightArrow">
              <a:avLst>
                <a:gd name="adj1" fmla="val 64000"/>
                <a:gd name="adj2" fmla="val 49763"/>
              </a:avLst>
            </a:prstGeom>
            <a:gradFill rotWithShape="0">
              <a:gsLst>
                <a:gs pos="0">
                  <a:srgbClr val="DAE6EF"/>
                </a:gs>
                <a:gs pos="100000">
                  <a:srgbClr val="DAE6EF"/>
                </a:gs>
              </a:gsLst>
              <a:lin ang="5400000" scaled="1"/>
            </a:gradFill>
            <a:ln w="12700">
              <a:noFill/>
              <a:miter lim="800000"/>
              <a:headEnd/>
              <a:tailEnd/>
            </a:ln>
            <a:effectLst>
              <a:outerShdw blurRad="38100" dist="22999"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65" charset="0"/>
                <a:sym typeface="Gill Sans" pitchFamily="-65" charset="0"/>
              </a:endParaRPr>
            </a:p>
          </p:txBody>
        </p:sp>
        <p:sp>
          <p:nvSpPr>
            <p:cNvPr id="6153" name="AutoShape 9"/>
            <p:cNvSpPr>
              <a:spLocks/>
            </p:cNvSpPr>
            <p:nvPr/>
          </p:nvSpPr>
          <p:spPr bwMode="auto">
            <a:xfrm>
              <a:off x="4579" y="0"/>
              <a:ext cx="1060" cy="240"/>
            </a:xfrm>
            <a:prstGeom prst="roundRect">
              <a:avLst>
                <a:gd name="adj" fmla="val 7500"/>
              </a:avLst>
            </a:prstGeom>
            <a:gradFill rotWithShape="0">
              <a:gsLst>
                <a:gs pos="0">
                  <a:srgbClr val="9F9F9F"/>
                </a:gs>
                <a:gs pos="100000">
                  <a:srgbClr val="6E6E6E"/>
                </a:gs>
              </a:gsLst>
              <a:lin ang="5400000" scaled="1"/>
            </a:gradFill>
            <a:ln w="12700">
              <a:noFill/>
              <a:round/>
              <a:headEnd/>
              <a:tailEnd/>
            </a:ln>
            <a:effectLst>
              <a:outerShdw blurRad="38100" dist="22999" dir="5400000" algn="ctr" rotWithShape="0">
                <a:schemeClr val="bg2">
                  <a:alpha val="34999"/>
                </a:schemeClr>
              </a:outerShdw>
            </a:effectLst>
          </p:spPr>
          <p:txBody>
            <a:bodyPr lIns="0" tIns="0" rIns="0" bIns="0" anchor="ctr">
              <a:prstTxWarp prst="textNoShape">
                <a:avLst/>
              </a:prstTxWarp>
            </a:bodyPr>
            <a:lstStyle/>
            <a:p>
              <a:pPr>
                <a:defRPr/>
              </a:pPr>
              <a:r>
                <a:rPr lang="en-US" sz="1200">
                  <a:solidFill>
                    <a:schemeClr val="tx1"/>
                  </a:solidFill>
                  <a:latin typeface="Corbel Bold" charset="0"/>
                  <a:sym typeface="Corbel Bold" charset="0"/>
                </a:rPr>
                <a:t>Distribution</a:t>
              </a:r>
            </a:p>
          </p:txBody>
        </p:sp>
      </p:grpSp>
      <p:sp>
        <p:nvSpPr>
          <p:cNvPr id="6154" name="AutoShape 10"/>
          <p:cNvSpPr>
            <a:spLocks/>
          </p:cNvSpPr>
          <p:nvPr/>
        </p:nvSpPr>
        <p:spPr bwMode="auto">
          <a:xfrm>
            <a:off x="2139950" y="1181100"/>
            <a:ext cx="4876800" cy="722313"/>
          </a:xfrm>
          <a:prstGeom prst="roundRect">
            <a:avLst>
              <a:gd name="adj" fmla="val 8181"/>
            </a:avLst>
          </a:prstGeom>
          <a:solidFill>
            <a:schemeClr val="accent5"/>
          </a:solidFill>
          <a:ln w="12700">
            <a:noFill/>
            <a:round/>
            <a:headEnd/>
            <a:tailEnd/>
          </a:ln>
          <a:effectLst>
            <a:outerShdw blurRad="38100" dist="22999" dir="5400000" algn="ctr" rotWithShape="0">
              <a:schemeClr val="bg2">
                <a:alpha val="34999"/>
              </a:schemeClr>
            </a:outerShdw>
          </a:effectLst>
        </p:spPr>
        <p:txBody>
          <a:bodyPr lIns="0" tIns="0" rIns="0" bIns="0" anchor="ctr">
            <a:prstTxWarp prst="textNoShape">
              <a:avLst/>
            </a:prstTxWarp>
          </a:bodyPr>
          <a:lstStyle/>
          <a:p>
            <a:pPr>
              <a:defRPr/>
            </a:pPr>
            <a:r>
              <a:rPr lang="en-US" sz="2000" dirty="0" smtClean="0">
                <a:latin typeface="Corbel Bold" charset="0"/>
                <a:sym typeface="Corbel Bold" charset="0"/>
              </a:rPr>
              <a:t>Company Profile</a:t>
            </a:r>
            <a:endParaRPr lang="en-US" sz="2000" dirty="0">
              <a:solidFill>
                <a:schemeClr val="tx1"/>
              </a:solidFill>
              <a:latin typeface="Corbel Bold" charset="0"/>
              <a:sym typeface="Corbel Bold" charset="0"/>
            </a:endParaRPr>
          </a:p>
        </p:txBody>
      </p:sp>
      <p:sp>
        <p:nvSpPr>
          <p:cNvPr id="6155" name="AutoShape 11"/>
          <p:cNvSpPr>
            <a:spLocks/>
          </p:cNvSpPr>
          <p:nvPr/>
        </p:nvSpPr>
        <p:spPr bwMode="auto">
          <a:xfrm rot="5400000">
            <a:off x="4435475" y="1562100"/>
            <a:ext cx="284163" cy="1071563"/>
          </a:xfrm>
          <a:prstGeom prst="rightArrow">
            <a:avLst>
              <a:gd name="adj1" fmla="val 64000"/>
              <a:gd name="adj2" fmla="val 54546"/>
            </a:avLst>
          </a:prstGeom>
          <a:solidFill>
            <a:schemeClr val="tx2">
              <a:lumMod val="20000"/>
              <a:lumOff val="80000"/>
            </a:schemeClr>
          </a:solidFill>
          <a:ln w="12700">
            <a:noFill/>
            <a:miter lim="800000"/>
            <a:headEnd/>
            <a:tailEnd/>
          </a:ln>
          <a:effectLst>
            <a:outerShdw blurRad="38100" dist="22999"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65" charset="0"/>
              <a:sym typeface="Gill Sans" pitchFamily="-65" charset="0"/>
            </a:endParaRPr>
          </a:p>
        </p:txBody>
      </p:sp>
      <p:sp>
        <p:nvSpPr>
          <p:cNvPr id="6156" name="AutoShape 12"/>
          <p:cNvSpPr>
            <a:spLocks/>
          </p:cNvSpPr>
          <p:nvPr/>
        </p:nvSpPr>
        <p:spPr bwMode="auto">
          <a:xfrm>
            <a:off x="2139950" y="2292350"/>
            <a:ext cx="4876800" cy="722313"/>
          </a:xfrm>
          <a:prstGeom prst="roundRect">
            <a:avLst>
              <a:gd name="adj" fmla="val 8181"/>
            </a:avLst>
          </a:prstGeom>
          <a:solidFill>
            <a:schemeClr val="accent5"/>
          </a:solidFill>
          <a:ln w="12700">
            <a:noFill/>
            <a:round/>
            <a:headEnd/>
            <a:tailEnd/>
          </a:ln>
          <a:effectLst>
            <a:outerShdw blurRad="38100" dist="22999" dir="5400000" algn="ctr" rotWithShape="0">
              <a:schemeClr val="bg2">
                <a:alpha val="34999"/>
              </a:schemeClr>
            </a:outerShdw>
          </a:effectLst>
        </p:spPr>
        <p:txBody>
          <a:bodyPr lIns="0" tIns="0" rIns="0" bIns="0" anchor="ctr">
            <a:prstTxWarp prst="textNoShape">
              <a:avLst/>
            </a:prstTxWarp>
          </a:bodyPr>
          <a:lstStyle/>
          <a:p>
            <a:pPr>
              <a:defRPr/>
            </a:pPr>
            <a:r>
              <a:rPr lang="en-US" sz="2000" dirty="0" smtClean="0">
                <a:latin typeface="Corbel Bold" charset="0"/>
                <a:sym typeface="Corbel Bold" charset="0"/>
              </a:rPr>
              <a:t>Company Analysis</a:t>
            </a:r>
            <a:endParaRPr lang="en-US" sz="2000" dirty="0">
              <a:solidFill>
                <a:schemeClr val="tx1"/>
              </a:solidFill>
              <a:latin typeface="Corbel Bold" charset="0"/>
              <a:sym typeface="Corbel Bold" charset="0"/>
            </a:endParaRPr>
          </a:p>
        </p:txBody>
      </p:sp>
      <p:sp>
        <p:nvSpPr>
          <p:cNvPr id="6157" name="AutoShape 13"/>
          <p:cNvSpPr>
            <a:spLocks/>
          </p:cNvSpPr>
          <p:nvPr/>
        </p:nvSpPr>
        <p:spPr bwMode="auto">
          <a:xfrm rot="5400000">
            <a:off x="4435475" y="2673350"/>
            <a:ext cx="284163" cy="1071563"/>
          </a:xfrm>
          <a:prstGeom prst="rightArrow">
            <a:avLst>
              <a:gd name="adj1" fmla="val 64000"/>
              <a:gd name="adj2" fmla="val 54546"/>
            </a:avLst>
          </a:prstGeom>
          <a:solidFill>
            <a:schemeClr val="tx2">
              <a:lumMod val="20000"/>
              <a:lumOff val="80000"/>
            </a:schemeClr>
          </a:solidFill>
          <a:ln w="12700">
            <a:noFill/>
            <a:miter lim="800000"/>
            <a:headEnd/>
            <a:tailEnd/>
          </a:ln>
          <a:effectLst>
            <a:outerShdw blurRad="38100" dist="22999"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65" charset="0"/>
              <a:sym typeface="Gill Sans" pitchFamily="-65" charset="0"/>
            </a:endParaRPr>
          </a:p>
        </p:txBody>
      </p:sp>
      <p:sp>
        <p:nvSpPr>
          <p:cNvPr id="6158" name="AutoShape 14"/>
          <p:cNvSpPr>
            <a:spLocks/>
          </p:cNvSpPr>
          <p:nvPr/>
        </p:nvSpPr>
        <p:spPr bwMode="auto">
          <a:xfrm>
            <a:off x="2139950" y="3403600"/>
            <a:ext cx="4876800" cy="722313"/>
          </a:xfrm>
          <a:prstGeom prst="roundRect">
            <a:avLst>
              <a:gd name="adj" fmla="val 8181"/>
            </a:avLst>
          </a:prstGeom>
          <a:solidFill>
            <a:schemeClr val="accent5"/>
          </a:solidFill>
          <a:ln w="12700">
            <a:noFill/>
            <a:round/>
            <a:headEnd/>
            <a:tailEnd/>
          </a:ln>
          <a:effectLst>
            <a:outerShdw blurRad="38100" dist="22999" dir="5400000" algn="ctr" rotWithShape="0">
              <a:schemeClr val="bg2">
                <a:alpha val="34999"/>
              </a:schemeClr>
            </a:outerShdw>
          </a:effectLst>
        </p:spPr>
        <p:txBody>
          <a:bodyPr lIns="0" tIns="0" rIns="0" bIns="0" anchor="ctr">
            <a:prstTxWarp prst="textNoShape">
              <a:avLst/>
            </a:prstTxWarp>
          </a:bodyPr>
          <a:lstStyle/>
          <a:p>
            <a:pPr>
              <a:defRPr/>
            </a:pPr>
            <a:r>
              <a:rPr lang="en-US" sz="2000" dirty="0" smtClean="0">
                <a:latin typeface="Corbel Bold" charset="0"/>
                <a:sym typeface="Corbel Bold" charset="0"/>
              </a:rPr>
              <a:t>International Strategy</a:t>
            </a:r>
            <a:endParaRPr lang="en-US" sz="2000" dirty="0">
              <a:solidFill>
                <a:schemeClr val="tx1"/>
              </a:solidFill>
              <a:latin typeface="Corbel Bold" charset="0"/>
              <a:sym typeface="Corbel Bold" charset="0"/>
            </a:endParaRPr>
          </a:p>
        </p:txBody>
      </p:sp>
      <p:sp>
        <p:nvSpPr>
          <p:cNvPr id="6159" name="AutoShape 15"/>
          <p:cNvSpPr>
            <a:spLocks/>
          </p:cNvSpPr>
          <p:nvPr/>
        </p:nvSpPr>
        <p:spPr bwMode="auto">
          <a:xfrm rot="5400000">
            <a:off x="4435475" y="3784600"/>
            <a:ext cx="284163" cy="1071563"/>
          </a:xfrm>
          <a:prstGeom prst="rightArrow">
            <a:avLst>
              <a:gd name="adj1" fmla="val 64000"/>
              <a:gd name="adj2" fmla="val 54546"/>
            </a:avLst>
          </a:prstGeom>
          <a:solidFill>
            <a:schemeClr val="tx2">
              <a:lumMod val="20000"/>
              <a:lumOff val="80000"/>
            </a:schemeClr>
          </a:solidFill>
          <a:ln w="12700">
            <a:noFill/>
            <a:miter lim="800000"/>
            <a:headEnd/>
            <a:tailEnd/>
          </a:ln>
          <a:effectLst>
            <a:outerShdw blurRad="38100" dist="22999"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65" charset="0"/>
              <a:sym typeface="Gill Sans" pitchFamily="-65" charset="0"/>
            </a:endParaRPr>
          </a:p>
        </p:txBody>
      </p:sp>
      <p:sp>
        <p:nvSpPr>
          <p:cNvPr id="6160" name="AutoShape 16"/>
          <p:cNvSpPr>
            <a:spLocks/>
          </p:cNvSpPr>
          <p:nvPr/>
        </p:nvSpPr>
        <p:spPr bwMode="auto">
          <a:xfrm>
            <a:off x="2139950" y="4514850"/>
            <a:ext cx="4876800" cy="722313"/>
          </a:xfrm>
          <a:prstGeom prst="roundRect">
            <a:avLst>
              <a:gd name="adj" fmla="val 8181"/>
            </a:avLst>
          </a:prstGeom>
          <a:solidFill>
            <a:schemeClr val="accent5"/>
          </a:solidFill>
          <a:ln w="12700">
            <a:noFill/>
            <a:round/>
            <a:headEnd/>
            <a:tailEnd/>
          </a:ln>
          <a:effectLst>
            <a:outerShdw blurRad="38100" dist="22999" dir="5400000" algn="ctr" rotWithShape="0">
              <a:schemeClr val="bg2">
                <a:alpha val="34999"/>
              </a:schemeClr>
            </a:outerShdw>
          </a:effectLst>
        </p:spPr>
        <p:txBody>
          <a:bodyPr lIns="0" tIns="0" rIns="0" bIns="0" anchor="ctr">
            <a:prstTxWarp prst="textNoShape">
              <a:avLst/>
            </a:prstTxWarp>
          </a:bodyPr>
          <a:lstStyle/>
          <a:p>
            <a:pPr>
              <a:defRPr/>
            </a:pPr>
            <a:r>
              <a:rPr lang="en-US" sz="2000" dirty="0" smtClean="0">
                <a:latin typeface="Corbel Bold" charset="0"/>
                <a:sym typeface="Corbel Bold" charset="0"/>
              </a:rPr>
              <a:t>Advertising Campaign</a:t>
            </a:r>
            <a:endParaRPr lang="en-US" sz="2000" dirty="0">
              <a:solidFill>
                <a:schemeClr val="tx1"/>
              </a:solidFill>
              <a:latin typeface="Corbel Bold" charset="0"/>
              <a:sym typeface="Corbel Bold" charset="0"/>
            </a:endParaRPr>
          </a:p>
        </p:txBody>
      </p:sp>
      <p:sp>
        <p:nvSpPr>
          <p:cNvPr id="6161" name="AutoShape 17"/>
          <p:cNvSpPr>
            <a:spLocks/>
          </p:cNvSpPr>
          <p:nvPr/>
        </p:nvSpPr>
        <p:spPr bwMode="auto">
          <a:xfrm rot="5400000">
            <a:off x="4435475" y="4895850"/>
            <a:ext cx="284163" cy="1071563"/>
          </a:xfrm>
          <a:prstGeom prst="rightArrow">
            <a:avLst>
              <a:gd name="adj1" fmla="val 64000"/>
              <a:gd name="adj2" fmla="val 54546"/>
            </a:avLst>
          </a:prstGeom>
          <a:solidFill>
            <a:schemeClr val="tx2">
              <a:lumMod val="20000"/>
              <a:lumOff val="80000"/>
            </a:schemeClr>
          </a:solidFill>
          <a:ln w="12700">
            <a:noFill/>
            <a:miter lim="800000"/>
            <a:headEnd/>
            <a:tailEnd/>
          </a:ln>
          <a:effectLst>
            <a:outerShdw blurRad="38100" dist="22999"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65" charset="0"/>
              <a:sym typeface="Gill Sans" pitchFamily="-65" charset="0"/>
            </a:endParaRPr>
          </a:p>
        </p:txBody>
      </p:sp>
      <p:sp>
        <p:nvSpPr>
          <p:cNvPr id="6162" name="AutoShape 18"/>
          <p:cNvSpPr>
            <a:spLocks/>
          </p:cNvSpPr>
          <p:nvPr/>
        </p:nvSpPr>
        <p:spPr bwMode="auto">
          <a:xfrm>
            <a:off x="2139950" y="5626100"/>
            <a:ext cx="4876800" cy="722313"/>
          </a:xfrm>
          <a:prstGeom prst="roundRect">
            <a:avLst>
              <a:gd name="adj" fmla="val 8181"/>
            </a:avLst>
          </a:prstGeom>
          <a:solidFill>
            <a:schemeClr val="accent5"/>
          </a:solidFill>
          <a:ln w="12700">
            <a:noFill/>
            <a:round/>
            <a:headEnd/>
            <a:tailEnd/>
          </a:ln>
          <a:effectLst>
            <a:outerShdw blurRad="38100" dist="22999" dir="5400000" algn="ctr" rotWithShape="0">
              <a:schemeClr val="bg2">
                <a:alpha val="34999"/>
              </a:schemeClr>
            </a:outerShdw>
          </a:effectLst>
        </p:spPr>
        <p:txBody>
          <a:bodyPr lIns="0" tIns="0" rIns="0" bIns="0" anchor="ctr">
            <a:prstTxWarp prst="textNoShape">
              <a:avLst/>
            </a:prstTxWarp>
          </a:bodyPr>
          <a:lstStyle/>
          <a:p>
            <a:pPr>
              <a:defRPr/>
            </a:pPr>
            <a:r>
              <a:rPr lang="en-US" sz="2000" dirty="0" smtClean="0">
                <a:solidFill>
                  <a:schemeClr val="tx1"/>
                </a:solidFill>
                <a:latin typeface="Corbel Bold" charset="0"/>
                <a:sym typeface="Corbel Bold" charset="0"/>
              </a:rPr>
              <a:t>ABCD Paradigm</a:t>
            </a:r>
            <a:endParaRPr lang="en-US" sz="2000" dirty="0">
              <a:solidFill>
                <a:schemeClr val="tx1"/>
              </a:solidFill>
              <a:latin typeface="Corbel Bold" charset="0"/>
              <a:sym typeface="Corbel Bold" charset="0"/>
            </a:endParaRPr>
          </a:p>
        </p:txBody>
      </p:sp>
      <p:pic>
        <p:nvPicPr>
          <p:cNvPr id="22" name="Picture 21" descr="Club-Med-Logo-Black-Lo-Res.jpg"/>
          <p:cNvPicPr>
            <a:picLocks noChangeAspect="1"/>
          </p:cNvPicPr>
          <p:nvPr/>
        </p:nvPicPr>
        <p:blipFill>
          <a:blip r:embed="rId2"/>
          <a:stretch>
            <a:fillRect/>
          </a:stretch>
        </p:blipFill>
        <p:spPr>
          <a:xfrm>
            <a:off x="0" y="0"/>
            <a:ext cx="2590800" cy="647700"/>
          </a:xfrm>
          <a:prstGeom prst="rect">
            <a:avLst/>
          </a:prstGeom>
          <a:effectLst>
            <a:reflection stA="53000" endPos="68000" dir="5400000" sy="-100000" algn="bl" rotWithShape="0"/>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97164" presetClass="entr" presetSubtype="33788612" fill="hold" grpId="0" nodeType="afterEffect">
                                  <p:stCondLst>
                                    <p:cond delay="0"/>
                                  </p:stCondLst>
                                  <p:childTnLst>
                                    <p:set>
                                      <p:cBhvr>
                                        <p:cTn id="6" dur="1" fill="hold">
                                          <p:stCondLst>
                                            <p:cond delay="499"/>
                                          </p:stCondLst>
                                        </p:cTn>
                                        <p:tgtEl>
                                          <p:spTgt spid="6154"/>
                                        </p:tgtEl>
                                        <p:attrNameLst>
                                          <p:attrName>style.visibility</p:attrName>
                                        </p:attrNameLst>
                                      </p:cBhvr>
                                      <p:to>
                                        <p:strVal val="visible"/>
                                      </p:to>
                                    </p:set>
                                  </p:childTnLst>
                                </p:cTn>
                              </p:par>
                            </p:childTnLst>
                          </p:cTn>
                        </p:par>
                        <p:par>
                          <p:cTn id="7" fill="hold">
                            <p:stCondLst>
                              <p:cond delay="500"/>
                            </p:stCondLst>
                            <p:childTnLst>
                              <p:par>
                                <p:cTn id="8" presetID="0" presetClass="entr" presetSubtype="33789228" fill="hold" grpId="0" nodeType="afterEffect">
                                  <p:stCondLst>
                                    <p:cond delay="0"/>
                                  </p:stCondLst>
                                  <p:childTnLst>
                                    <p:set>
                                      <p:cBhvr>
                                        <p:cTn id="9" dur="1" fill="hold">
                                          <p:stCondLst>
                                            <p:cond delay="499"/>
                                          </p:stCondLst>
                                        </p:cTn>
                                        <p:tgtEl>
                                          <p:spTgt spid="6155"/>
                                        </p:tgtEl>
                                        <p:attrNameLst>
                                          <p:attrName>style.visibility</p:attrName>
                                        </p:attrNameLst>
                                      </p:cBhvr>
                                      <p:to>
                                        <p:strVal val="visible"/>
                                      </p:to>
                                    </p:set>
                                  </p:childTnLst>
                                </p:cTn>
                              </p:par>
                            </p:childTnLst>
                          </p:cTn>
                        </p:par>
                        <p:par>
                          <p:cTn id="10" fill="hold">
                            <p:stCondLst>
                              <p:cond delay="1000"/>
                            </p:stCondLst>
                            <p:childTnLst>
                              <p:par>
                                <p:cTn id="11" presetID="0" presetClass="entr" presetSubtype="33791828" fill="hold" grpId="0" nodeType="afterEffect">
                                  <p:stCondLst>
                                    <p:cond delay="0"/>
                                  </p:stCondLst>
                                  <p:childTnLst>
                                    <p:set>
                                      <p:cBhvr>
                                        <p:cTn id="12" dur="1" fill="hold">
                                          <p:stCondLst>
                                            <p:cond delay="499"/>
                                          </p:stCondLst>
                                        </p:cTn>
                                        <p:tgtEl>
                                          <p:spTgt spid="6156"/>
                                        </p:tgtEl>
                                        <p:attrNameLst>
                                          <p:attrName>style.visibility</p:attrName>
                                        </p:attrNameLst>
                                      </p:cBhvr>
                                      <p:to>
                                        <p:strVal val="visible"/>
                                      </p:to>
                                    </p:set>
                                  </p:childTnLst>
                                </p:cTn>
                              </p:par>
                            </p:childTnLst>
                          </p:cTn>
                        </p:par>
                        <p:par>
                          <p:cTn id="13" fill="hold">
                            <p:stCondLst>
                              <p:cond delay="1500"/>
                            </p:stCondLst>
                            <p:childTnLst>
                              <p:par>
                                <p:cTn id="14" presetID="0" presetClass="entr" presetSubtype="33792160" fill="hold" grpId="0" nodeType="afterEffect">
                                  <p:stCondLst>
                                    <p:cond delay="0"/>
                                  </p:stCondLst>
                                  <p:childTnLst>
                                    <p:set>
                                      <p:cBhvr>
                                        <p:cTn id="15" dur="1" fill="hold">
                                          <p:stCondLst>
                                            <p:cond delay="499"/>
                                          </p:stCondLst>
                                        </p:cTn>
                                        <p:tgtEl>
                                          <p:spTgt spid="6157"/>
                                        </p:tgtEl>
                                        <p:attrNameLst>
                                          <p:attrName>style.visibility</p:attrName>
                                        </p:attrNameLst>
                                      </p:cBhvr>
                                      <p:to>
                                        <p:strVal val="visible"/>
                                      </p:to>
                                    </p:set>
                                  </p:childTnLst>
                                </p:cTn>
                              </p:par>
                            </p:childTnLst>
                          </p:cTn>
                        </p:par>
                        <p:par>
                          <p:cTn id="16" fill="hold">
                            <p:stCondLst>
                              <p:cond delay="2000"/>
                            </p:stCondLst>
                            <p:childTnLst>
                              <p:par>
                                <p:cTn id="17" presetID="0" presetClass="entr" presetSubtype="33794792" fill="hold" grpId="0" nodeType="afterEffect">
                                  <p:stCondLst>
                                    <p:cond delay="0"/>
                                  </p:stCondLst>
                                  <p:childTnLst>
                                    <p:set>
                                      <p:cBhvr>
                                        <p:cTn id="18" dur="1" fill="hold">
                                          <p:stCondLst>
                                            <p:cond delay="499"/>
                                          </p:stCondLst>
                                        </p:cTn>
                                        <p:tgtEl>
                                          <p:spTgt spid="6158"/>
                                        </p:tgtEl>
                                        <p:attrNameLst>
                                          <p:attrName>style.visibility</p:attrName>
                                        </p:attrNameLst>
                                      </p:cBhvr>
                                      <p:to>
                                        <p:strVal val="visible"/>
                                      </p:to>
                                    </p:set>
                                  </p:childTnLst>
                                </p:cTn>
                              </p:par>
                            </p:childTnLst>
                          </p:cTn>
                        </p:par>
                        <p:par>
                          <p:cTn id="19" fill="hold">
                            <p:stCondLst>
                              <p:cond delay="2500"/>
                            </p:stCondLst>
                            <p:childTnLst>
                              <p:par>
                                <p:cTn id="20" presetID="0" presetClass="entr" presetSubtype="33795316" fill="hold" grpId="0" nodeType="afterEffect">
                                  <p:stCondLst>
                                    <p:cond delay="0"/>
                                  </p:stCondLst>
                                  <p:childTnLst>
                                    <p:set>
                                      <p:cBhvr>
                                        <p:cTn id="21" dur="1" fill="hold">
                                          <p:stCondLst>
                                            <p:cond delay="499"/>
                                          </p:stCondLst>
                                        </p:cTn>
                                        <p:tgtEl>
                                          <p:spTgt spid="6159"/>
                                        </p:tgtEl>
                                        <p:attrNameLst>
                                          <p:attrName>style.visibility</p:attrName>
                                        </p:attrNameLst>
                                      </p:cBhvr>
                                      <p:to>
                                        <p:strVal val="visible"/>
                                      </p:to>
                                    </p:set>
                                  </p:childTnLst>
                                </p:cTn>
                              </p:par>
                            </p:childTnLst>
                          </p:cTn>
                        </p:par>
                        <p:par>
                          <p:cTn id="22" fill="hold">
                            <p:stCondLst>
                              <p:cond delay="3000"/>
                            </p:stCondLst>
                            <p:childTnLst>
                              <p:par>
                                <p:cTn id="23" presetID="0" presetClass="entr" presetSubtype="33797824" fill="hold" grpId="0" nodeType="afterEffect">
                                  <p:stCondLst>
                                    <p:cond delay="0"/>
                                  </p:stCondLst>
                                  <p:childTnLst>
                                    <p:set>
                                      <p:cBhvr>
                                        <p:cTn id="24" dur="1" fill="hold">
                                          <p:stCondLst>
                                            <p:cond delay="499"/>
                                          </p:stCondLst>
                                        </p:cTn>
                                        <p:tgtEl>
                                          <p:spTgt spid="6160"/>
                                        </p:tgtEl>
                                        <p:attrNameLst>
                                          <p:attrName>style.visibility</p:attrName>
                                        </p:attrNameLst>
                                      </p:cBhvr>
                                      <p:to>
                                        <p:strVal val="visible"/>
                                      </p:to>
                                    </p:set>
                                  </p:childTnLst>
                                </p:cTn>
                              </p:par>
                            </p:childTnLst>
                          </p:cTn>
                        </p:par>
                        <p:par>
                          <p:cTn id="25" fill="hold">
                            <p:stCondLst>
                              <p:cond delay="3500"/>
                            </p:stCondLst>
                            <p:childTnLst>
                              <p:par>
                                <p:cTn id="26" presetID="0" presetClass="entr" presetSubtype="33798348" fill="hold" grpId="0" nodeType="afterEffect">
                                  <p:stCondLst>
                                    <p:cond delay="0"/>
                                  </p:stCondLst>
                                  <p:childTnLst>
                                    <p:set>
                                      <p:cBhvr>
                                        <p:cTn id="27" dur="1" fill="hold">
                                          <p:stCondLst>
                                            <p:cond delay="499"/>
                                          </p:stCondLst>
                                        </p:cTn>
                                        <p:tgtEl>
                                          <p:spTgt spid="6161"/>
                                        </p:tgtEl>
                                        <p:attrNameLst>
                                          <p:attrName>style.visibility</p:attrName>
                                        </p:attrNameLst>
                                      </p:cBhvr>
                                      <p:to>
                                        <p:strVal val="visible"/>
                                      </p:to>
                                    </p:set>
                                  </p:childTnLst>
                                </p:cTn>
                              </p:par>
                            </p:childTnLst>
                          </p:cTn>
                        </p:par>
                        <p:par>
                          <p:cTn id="28" fill="hold">
                            <p:stCondLst>
                              <p:cond delay="4000"/>
                            </p:stCondLst>
                            <p:childTnLst>
                              <p:par>
                                <p:cTn id="29" presetID="0" presetClass="entr" presetSubtype="33800948" fill="hold" grpId="0" nodeType="afterEffect">
                                  <p:stCondLst>
                                    <p:cond delay="0"/>
                                  </p:stCondLst>
                                  <p:childTnLst>
                                    <p:set>
                                      <p:cBhvr>
                                        <p:cTn id="30" dur="1" fill="hold">
                                          <p:stCondLst>
                                            <p:cond delay="499"/>
                                          </p:stCondLst>
                                        </p:cTn>
                                        <p:tgtEl>
                                          <p:spTgt spid="6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autoUpdateAnimBg="0"/>
      <p:bldP spid="6155" grpId="0" animBg="1"/>
      <p:bldP spid="6156" grpId="0" animBg="1" autoUpdateAnimBg="0"/>
      <p:bldP spid="6157" grpId="0" animBg="1"/>
      <p:bldP spid="6158" grpId="0" animBg="1" autoUpdateAnimBg="0"/>
      <p:bldP spid="6159" grpId="0" animBg="1"/>
      <p:bldP spid="6160" grpId="0" animBg="1" autoUpdateAnimBg="0"/>
      <p:bldP spid="6161" grpId="0" animBg="1"/>
      <p:bldP spid="6162"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bacground.jpg"/>
          <p:cNvPicPr>
            <a:picLocks noChangeAspect="1"/>
          </p:cNvPicPr>
          <p:nvPr/>
        </p:nvPicPr>
        <p:blipFill>
          <a:blip r:embed="rId3"/>
          <a:stretch>
            <a:fillRect/>
          </a:stretch>
        </p:blipFill>
        <p:spPr>
          <a:xfrm>
            <a:off x="0" y="-10492946"/>
            <a:ext cx="9372600" cy="27843892"/>
          </a:xfrm>
          <a:prstGeom prst="rect">
            <a:avLst/>
          </a:prstGeom>
        </p:spPr>
      </p:pic>
      <p:sp>
        <p:nvSpPr>
          <p:cNvPr id="55299"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01"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55302"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55303"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55304"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971800" y="1828800"/>
            <a:ext cx="5715000" cy="4800600"/>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21" name="AutoShape 13"/>
          <p:cNvSpPr>
            <a:spLocks/>
          </p:cNvSpPr>
          <p:nvPr/>
        </p:nvSpPr>
        <p:spPr bwMode="auto">
          <a:xfrm>
            <a:off x="3124200" y="2286000"/>
            <a:ext cx="5257800" cy="3962400"/>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en-US" sz="2000" dirty="0" smtClean="0">
              <a:solidFill>
                <a:srgbClr val="000000"/>
              </a:solidFill>
              <a:latin typeface="Comic Sans MS" charset="0"/>
              <a:sym typeface="Gill Sans" charset="0"/>
            </a:endParaRPr>
          </a:p>
        </p:txBody>
      </p:sp>
      <p:sp>
        <p:nvSpPr>
          <p:cNvPr id="55307"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55308"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55309" name="Rectangle 18"/>
          <p:cNvSpPr>
            <a:spLocks/>
          </p:cNvSpPr>
          <p:nvPr/>
        </p:nvSpPr>
        <p:spPr bwMode="auto">
          <a:xfrm>
            <a:off x="298450" y="2990850"/>
            <a:ext cx="2222500"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a:solidFill>
                  <a:srgbClr val="FFFFFF"/>
                </a:solidFill>
                <a:latin typeface="Comic Sans MS" charset="0"/>
                <a:sym typeface="Comic Sans MS" charset="0"/>
              </a:rPr>
              <a:t>Symptoms</a:t>
            </a:r>
          </a:p>
        </p:txBody>
      </p:sp>
      <p:sp>
        <p:nvSpPr>
          <p:cNvPr id="55310" name="AutoShape 19"/>
          <p:cNvSpPr>
            <a:spLocks/>
          </p:cNvSpPr>
          <p:nvPr/>
        </p:nvSpPr>
        <p:spPr bwMode="auto">
          <a:xfrm>
            <a:off x="381000" y="29718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11"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55312" name="Rectangle 21"/>
          <p:cNvSpPr>
            <a:spLocks/>
          </p:cNvSpPr>
          <p:nvPr/>
        </p:nvSpPr>
        <p:spPr bwMode="auto">
          <a:xfrm>
            <a:off x="3197225" y="3357563"/>
            <a:ext cx="4921250" cy="2133600"/>
          </a:xfrm>
          <a:prstGeom prst="rect">
            <a:avLst/>
          </a:prstGeom>
          <a:noFill/>
          <a:ln w="12700">
            <a:noFill/>
            <a:miter lim="800000"/>
            <a:headEnd/>
            <a:tailEnd/>
          </a:ln>
        </p:spPr>
        <p:txBody>
          <a:bodyPr lIns="0" tIns="0" rIns="0" bIns="0" anchor="ctr">
            <a:prstTxWarp prst="textNoShape">
              <a:avLst/>
            </a:prstTxWarp>
          </a:bodyPr>
          <a:lstStyle/>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p:txBody>
      </p:sp>
      <p:sp>
        <p:nvSpPr>
          <p:cNvPr id="55313" name="Rectangle 22"/>
          <p:cNvSpPr>
            <a:spLocks/>
          </p:cNvSpPr>
          <p:nvPr/>
        </p:nvSpPr>
        <p:spPr bwMode="auto">
          <a:xfrm>
            <a:off x="2971800" y="1828800"/>
            <a:ext cx="5375275" cy="366713"/>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PLACE: TRAVEL AGENCIES</a:t>
            </a:r>
            <a:endParaRPr lang="en-US" dirty="0">
              <a:solidFill>
                <a:srgbClr val="343434"/>
              </a:solidFill>
              <a:latin typeface="Comic Sans MS" charset="0"/>
              <a:sym typeface="Comic Sans MS" charset="0"/>
            </a:endParaRPr>
          </a:p>
        </p:txBody>
      </p:sp>
      <p:sp>
        <p:nvSpPr>
          <p:cNvPr id="55315" name="Rectangle 20"/>
          <p:cNvSpPr>
            <a:spLocks/>
          </p:cNvSpPr>
          <p:nvPr/>
        </p:nvSpPr>
        <p:spPr bwMode="auto">
          <a:xfrm>
            <a:off x="533400" y="29718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55316"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pic>
        <p:nvPicPr>
          <p:cNvPr id="22" name="Picture 21" descr="clubmedbanner.jpg"/>
          <p:cNvPicPr>
            <a:picLocks noChangeAspect="1"/>
          </p:cNvPicPr>
          <p:nvPr/>
        </p:nvPicPr>
        <p:blipFill>
          <a:blip r:embed="rId4"/>
          <a:stretch>
            <a:fillRect/>
          </a:stretch>
        </p:blipFill>
        <p:spPr>
          <a:xfrm>
            <a:off x="298450" y="53898"/>
            <a:ext cx="8845550" cy="1564152"/>
          </a:xfrm>
          <a:prstGeom prst="rect">
            <a:avLst/>
          </a:prstGeom>
        </p:spPr>
      </p:pic>
      <p:pic>
        <p:nvPicPr>
          <p:cNvPr id="25" name="Picture 24" descr="med.jpg"/>
          <p:cNvPicPr>
            <a:picLocks noChangeAspect="1"/>
          </p:cNvPicPr>
          <p:nvPr/>
        </p:nvPicPr>
        <p:blipFill>
          <a:blip r:embed="rId5"/>
          <a:stretch>
            <a:fillRect/>
          </a:stretch>
        </p:blipFill>
        <p:spPr>
          <a:xfrm>
            <a:off x="0" y="228600"/>
            <a:ext cx="3619500" cy="800100"/>
          </a:xfrm>
          <a:prstGeom prst="rect">
            <a:avLst/>
          </a:prstGeom>
        </p:spPr>
      </p:pic>
      <p:pic>
        <p:nvPicPr>
          <p:cNvPr id="26" name="Picture 25" descr="blue.jpg"/>
          <p:cNvPicPr>
            <a:picLocks noChangeAspect="1"/>
          </p:cNvPicPr>
          <p:nvPr/>
        </p:nvPicPr>
        <p:blipFill>
          <a:blip r:embed="rId6"/>
          <a:stretch>
            <a:fillRect/>
          </a:stretch>
        </p:blipFill>
        <p:spPr>
          <a:xfrm>
            <a:off x="0" y="906849"/>
            <a:ext cx="3619500" cy="445151"/>
          </a:xfrm>
          <a:prstGeom prst="rect">
            <a:avLst/>
          </a:prstGeom>
        </p:spPr>
      </p:pic>
      <p:pic>
        <p:nvPicPr>
          <p:cNvPr id="23" name="Picture 22" descr="Alamy4.jpg"/>
          <p:cNvPicPr>
            <a:picLocks noChangeAspect="1"/>
          </p:cNvPicPr>
          <p:nvPr/>
        </p:nvPicPr>
        <p:blipFill>
          <a:blip r:embed="rId7"/>
          <a:stretch>
            <a:fillRect/>
          </a:stretch>
        </p:blipFill>
        <p:spPr>
          <a:xfrm>
            <a:off x="3124200" y="2560321"/>
            <a:ext cx="5257800" cy="3154680"/>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bacground.jpg"/>
          <p:cNvPicPr>
            <a:picLocks noChangeAspect="1"/>
          </p:cNvPicPr>
          <p:nvPr/>
        </p:nvPicPr>
        <p:blipFill>
          <a:blip r:embed="rId3"/>
          <a:stretch>
            <a:fillRect/>
          </a:stretch>
        </p:blipFill>
        <p:spPr>
          <a:xfrm>
            <a:off x="0" y="-10492946"/>
            <a:ext cx="9372600" cy="27843892"/>
          </a:xfrm>
          <a:prstGeom prst="rect">
            <a:avLst/>
          </a:prstGeom>
        </p:spPr>
      </p:pic>
      <p:sp>
        <p:nvSpPr>
          <p:cNvPr id="55299"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01"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55302"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55303"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55304"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971800" y="1828800"/>
            <a:ext cx="5715000" cy="4800600"/>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21" name="AutoShape 13"/>
          <p:cNvSpPr>
            <a:spLocks/>
          </p:cNvSpPr>
          <p:nvPr/>
        </p:nvSpPr>
        <p:spPr bwMode="auto">
          <a:xfrm>
            <a:off x="3124200" y="2286000"/>
            <a:ext cx="5257800" cy="3962400"/>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en-US" sz="2000" dirty="0" smtClean="0">
              <a:solidFill>
                <a:srgbClr val="000000"/>
              </a:solidFill>
              <a:latin typeface="Comic Sans MS" charset="0"/>
              <a:sym typeface="Gill Sans" charset="0"/>
            </a:endParaRPr>
          </a:p>
        </p:txBody>
      </p:sp>
      <p:sp>
        <p:nvSpPr>
          <p:cNvPr id="55307"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55308"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55309" name="Rectangle 18"/>
          <p:cNvSpPr>
            <a:spLocks/>
          </p:cNvSpPr>
          <p:nvPr/>
        </p:nvSpPr>
        <p:spPr bwMode="auto">
          <a:xfrm>
            <a:off x="298450" y="2990850"/>
            <a:ext cx="2222500"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a:solidFill>
                  <a:srgbClr val="FFFFFF"/>
                </a:solidFill>
                <a:latin typeface="Comic Sans MS" charset="0"/>
                <a:sym typeface="Comic Sans MS" charset="0"/>
              </a:rPr>
              <a:t>Symptoms</a:t>
            </a:r>
          </a:p>
        </p:txBody>
      </p:sp>
      <p:sp>
        <p:nvSpPr>
          <p:cNvPr id="55310" name="AutoShape 19"/>
          <p:cNvSpPr>
            <a:spLocks/>
          </p:cNvSpPr>
          <p:nvPr/>
        </p:nvSpPr>
        <p:spPr bwMode="auto">
          <a:xfrm>
            <a:off x="381000" y="29718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11"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55312" name="Rectangle 21"/>
          <p:cNvSpPr>
            <a:spLocks/>
          </p:cNvSpPr>
          <p:nvPr/>
        </p:nvSpPr>
        <p:spPr bwMode="auto">
          <a:xfrm>
            <a:off x="3197225" y="3357563"/>
            <a:ext cx="4921250" cy="2133600"/>
          </a:xfrm>
          <a:prstGeom prst="rect">
            <a:avLst/>
          </a:prstGeom>
          <a:noFill/>
          <a:ln w="12700">
            <a:noFill/>
            <a:miter lim="800000"/>
            <a:headEnd/>
            <a:tailEnd/>
          </a:ln>
        </p:spPr>
        <p:txBody>
          <a:bodyPr lIns="0" tIns="0" rIns="0" bIns="0" anchor="ctr">
            <a:prstTxWarp prst="textNoShape">
              <a:avLst/>
            </a:prstTxWarp>
          </a:bodyPr>
          <a:lstStyle/>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p:txBody>
      </p:sp>
      <p:sp>
        <p:nvSpPr>
          <p:cNvPr id="55313" name="Rectangle 22"/>
          <p:cNvSpPr>
            <a:spLocks/>
          </p:cNvSpPr>
          <p:nvPr/>
        </p:nvSpPr>
        <p:spPr bwMode="auto">
          <a:xfrm>
            <a:off x="2971800" y="1828800"/>
            <a:ext cx="5375275" cy="366713"/>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PROMOTION</a:t>
            </a:r>
            <a:endParaRPr lang="en-US" dirty="0">
              <a:solidFill>
                <a:srgbClr val="343434"/>
              </a:solidFill>
              <a:latin typeface="Comic Sans MS" charset="0"/>
              <a:sym typeface="Comic Sans MS" charset="0"/>
            </a:endParaRPr>
          </a:p>
        </p:txBody>
      </p:sp>
      <p:sp>
        <p:nvSpPr>
          <p:cNvPr id="55315" name="Rectangle 20"/>
          <p:cNvSpPr>
            <a:spLocks/>
          </p:cNvSpPr>
          <p:nvPr/>
        </p:nvSpPr>
        <p:spPr bwMode="auto">
          <a:xfrm>
            <a:off x="533400" y="29718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55316"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pic>
        <p:nvPicPr>
          <p:cNvPr id="22" name="Picture 21" descr="clubmedbanner.jpg"/>
          <p:cNvPicPr>
            <a:picLocks noChangeAspect="1"/>
          </p:cNvPicPr>
          <p:nvPr/>
        </p:nvPicPr>
        <p:blipFill>
          <a:blip r:embed="rId4"/>
          <a:stretch>
            <a:fillRect/>
          </a:stretch>
        </p:blipFill>
        <p:spPr>
          <a:xfrm>
            <a:off x="298450" y="53898"/>
            <a:ext cx="8845550" cy="1564152"/>
          </a:xfrm>
          <a:prstGeom prst="rect">
            <a:avLst/>
          </a:prstGeom>
        </p:spPr>
      </p:pic>
      <p:pic>
        <p:nvPicPr>
          <p:cNvPr id="25" name="Picture 24" descr="med.jpg"/>
          <p:cNvPicPr>
            <a:picLocks noChangeAspect="1"/>
          </p:cNvPicPr>
          <p:nvPr/>
        </p:nvPicPr>
        <p:blipFill>
          <a:blip r:embed="rId5"/>
          <a:stretch>
            <a:fillRect/>
          </a:stretch>
        </p:blipFill>
        <p:spPr>
          <a:xfrm>
            <a:off x="0" y="228600"/>
            <a:ext cx="3619500" cy="800100"/>
          </a:xfrm>
          <a:prstGeom prst="rect">
            <a:avLst/>
          </a:prstGeom>
        </p:spPr>
      </p:pic>
      <p:pic>
        <p:nvPicPr>
          <p:cNvPr id="26" name="Picture 25" descr="blue.jpg"/>
          <p:cNvPicPr>
            <a:picLocks noChangeAspect="1"/>
          </p:cNvPicPr>
          <p:nvPr/>
        </p:nvPicPr>
        <p:blipFill>
          <a:blip r:embed="rId6"/>
          <a:stretch>
            <a:fillRect/>
          </a:stretch>
        </p:blipFill>
        <p:spPr>
          <a:xfrm>
            <a:off x="0" y="906849"/>
            <a:ext cx="3619500" cy="445151"/>
          </a:xfrm>
          <a:prstGeom prst="rect">
            <a:avLst/>
          </a:prstGeom>
        </p:spPr>
      </p:pic>
      <p:pic>
        <p:nvPicPr>
          <p:cNvPr id="27" name="Picture 26" descr="airport1.jpg"/>
          <p:cNvPicPr>
            <a:picLocks noChangeAspect="1"/>
          </p:cNvPicPr>
          <p:nvPr/>
        </p:nvPicPr>
        <p:blipFill>
          <a:blip r:embed="rId7"/>
          <a:stretch>
            <a:fillRect/>
          </a:stretch>
        </p:blipFill>
        <p:spPr>
          <a:xfrm>
            <a:off x="5334000" y="2470295"/>
            <a:ext cx="2784475" cy="3778105"/>
          </a:xfrm>
          <a:prstGeom prst="rect">
            <a:avLst/>
          </a:prstGeom>
        </p:spPr>
      </p:pic>
      <p:sp>
        <p:nvSpPr>
          <p:cNvPr id="28" name="TextBox 27"/>
          <p:cNvSpPr txBox="1"/>
          <p:nvPr/>
        </p:nvSpPr>
        <p:spPr>
          <a:xfrm>
            <a:off x="3197225" y="2470295"/>
            <a:ext cx="2136775" cy="3139321"/>
          </a:xfrm>
          <a:prstGeom prst="rect">
            <a:avLst/>
          </a:prstGeom>
          <a:noFill/>
        </p:spPr>
        <p:txBody>
          <a:bodyPr wrap="square" rtlCol="0">
            <a:spAutoFit/>
          </a:bodyPr>
          <a:lstStyle/>
          <a:p>
            <a:r>
              <a:rPr lang="en-US" dirty="0" smtClean="0"/>
              <a:t>Airports</a:t>
            </a:r>
          </a:p>
          <a:p>
            <a:r>
              <a:rPr lang="en-US" dirty="0" smtClean="0"/>
              <a:t>Travel Magazines</a:t>
            </a:r>
          </a:p>
          <a:p>
            <a:r>
              <a:rPr lang="en-US" dirty="0" smtClean="0"/>
              <a:t>Billboards</a:t>
            </a:r>
          </a:p>
          <a:p>
            <a:r>
              <a:rPr lang="en-US" dirty="0" smtClean="0"/>
              <a:t>TV ads</a:t>
            </a:r>
          </a:p>
          <a:p>
            <a:r>
              <a:rPr lang="en-US" dirty="0" smtClean="0"/>
              <a:t>Website</a:t>
            </a:r>
          </a:p>
          <a:p>
            <a:r>
              <a:rPr lang="en-US" dirty="0" smtClean="0"/>
              <a:t>Affiliate websites</a:t>
            </a:r>
          </a:p>
          <a:p>
            <a:endParaRPr lang="en-US" dirty="0" smtClean="0"/>
          </a:p>
          <a:p>
            <a:r>
              <a:rPr lang="en-US" dirty="0" smtClean="0"/>
              <a:t>Club Med Great Members loyalty program</a:t>
            </a:r>
          </a:p>
          <a:p>
            <a:endParaRPr lang="en-US" dirty="0" smtClean="0"/>
          </a:p>
          <a:p>
            <a:endParaRPr lang="en-US" dirty="0"/>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bacground.jpg"/>
          <p:cNvPicPr>
            <a:picLocks noChangeAspect="1"/>
          </p:cNvPicPr>
          <p:nvPr/>
        </p:nvPicPr>
        <p:blipFill>
          <a:blip r:embed="rId4"/>
          <a:stretch>
            <a:fillRect/>
          </a:stretch>
        </p:blipFill>
        <p:spPr>
          <a:xfrm>
            <a:off x="0" y="-10492946"/>
            <a:ext cx="9448800" cy="28772022"/>
          </a:xfrm>
          <a:prstGeom prst="rect">
            <a:avLst/>
          </a:prstGeom>
        </p:spPr>
      </p:pic>
      <p:sp>
        <p:nvSpPr>
          <p:cNvPr id="59395"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9397"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59398"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59399"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59400"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1" name="AutoShape 13"/>
          <p:cNvSpPr>
            <a:spLocks/>
          </p:cNvSpPr>
          <p:nvPr/>
        </p:nvSpPr>
        <p:spPr bwMode="auto">
          <a:xfrm>
            <a:off x="3181350" y="2617788"/>
            <a:ext cx="5241925" cy="3436937"/>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9403"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59404"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59405" name="AutoShape 19"/>
          <p:cNvSpPr>
            <a:spLocks/>
          </p:cNvSpPr>
          <p:nvPr/>
        </p:nvSpPr>
        <p:spPr bwMode="auto">
          <a:xfrm>
            <a:off x="381000" y="35814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9406"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59407" name="Rectangle 21"/>
          <p:cNvSpPr>
            <a:spLocks/>
          </p:cNvSpPr>
          <p:nvPr/>
        </p:nvSpPr>
        <p:spPr bwMode="auto">
          <a:xfrm>
            <a:off x="3276600" y="2895600"/>
            <a:ext cx="4921250" cy="1447800"/>
          </a:xfrm>
          <a:prstGeom prst="rect">
            <a:avLst/>
          </a:prstGeom>
          <a:noFill/>
          <a:ln w="12700">
            <a:noFill/>
            <a:miter lim="800000"/>
            <a:headEnd/>
            <a:tailEnd/>
          </a:ln>
        </p:spPr>
        <p:txBody>
          <a:bodyPr lIns="0" tIns="0" rIns="0" bIns="0" anchor="ctr">
            <a:prstTxWarp prst="textNoShape">
              <a:avLst/>
            </a:prstTxWarp>
          </a:bodyPr>
          <a:lstStyle/>
          <a:p>
            <a:pPr defTabSz="642938"/>
            <a:endParaRPr lang="en-US" dirty="0">
              <a:solidFill>
                <a:schemeClr val="bg1"/>
              </a:solidFill>
              <a:latin typeface="Arial Unicode MS" charset="0"/>
              <a:ea typeface="Arial Unicode MS" charset="0"/>
              <a:cs typeface="Arial Unicode MS" charset="0"/>
              <a:sym typeface="Comic Sans MS" charset="0"/>
            </a:endParaRPr>
          </a:p>
        </p:txBody>
      </p:sp>
      <p:sp>
        <p:nvSpPr>
          <p:cNvPr id="59408" name="Rectangle 22"/>
          <p:cNvSpPr>
            <a:spLocks/>
          </p:cNvSpPr>
          <p:nvPr/>
        </p:nvSpPr>
        <p:spPr bwMode="auto">
          <a:xfrm>
            <a:off x="3048000" y="1677987"/>
            <a:ext cx="5375275" cy="366713"/>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COMPETITIVE POSITIONING MATRIX</a:t>
            </a:r>
            <a:endParaRPr lang="en-US" dirty="0">
              <a:solidFill>
                <a:srgbClr val="343434"/>
              </a:solidFill>
              <a:latin typeface="Comic Sans MS" charset="0"/>
              <a:sym typeface="Comic Sans MS" charset="0"/>
            </a:endParaRPr>
          </a:p>
        </p:txBody>
      </p:sp>
      <p:sp>
        <p:nvSpPr>
          <p:cNvPr id="59410" name="Rectangle 20"/>
          <p:cNvSpPr>
            <a:spLocks/>
          </p:cNvSpPr>
          <p:nvPr/>
        </p:nvSpPr>
        <p:spPr bwMode="auto">
          <a:xfrm>
            <a:off x="533400" y="3048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59411"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pic>
        <p:nvPicPr>
          <p:cNvPr id="22" name="Picture 21" descr="banner3.jpg"/>
          <p:cNvPicPr>
            <a:picLocks noChangeAspect="1"/>
          </p:cNvPicPr>
          <p:nvPr/>
        </p:nvPicPr>
        <p:blipFill>
          <a:blip r:embed="rId5"/>
          <a:stretch>
            <a:fillRect/>
          </a:stretch>
        </p:blipFill>
        <p:spPr>
          <a:xfrm>
            <a:off x="304800" y="228600"/>
            <a:ext cx="9144000" cy="1295400"/>
          </a:xfrm>
          <a:prstGeom prst="rect">
            <a:avLst/>
          </a:prstGeom>
        </p:spPr>
      </p:pic>
      <p:pic>
        <p:nvPicPr>
          <p:cNvPr id="23" name="Picture 22" descr="titles.jpg"/>
          <p:cNvPicPr>
            <a:picLocks noChangeAspect="1"/>
          </p:cNvPicPr>
          <p:nvPr/>
        </p:nvPicPr>
        <p:blipFill>
          <a:blip r:embed="rId6"/>
          <a:stretch>
            <a:fillRect/>
          </a:stretch>
        </p:blipFill>
        <p:spPr>
          <a:xfrm>
            <a:off x="304800" y="381000"/>
            <a:ext cx="2820988" cy="940329"/>
          </a:xfrm>
          <a:prstGeom prst="rect">
            <a:avLst/>
          </a:prstGeom>
        </p:spPr>
      </p:pic>
      <p:graphicFrame>
        <p:nvGraphicFramePr>
          <p:cNvPr id="18434" name="Object 2"/>
          <p:cNvGraphicFramePr>
            <a:graphicFrameLocks noChangeAspect="1"/>
          </p:cNvGraphicFramePr>
          <p:nvPr/>
        </p:nvGraphicFramePr>
        <p:xfrm>
          <a:off x="2963862" y="2235199"/>
          <a:ext cx="6180138" cy="4921127"/>
        </p:xfrm>
        <a:graphic>
          <a:graphicData uri="http://schemas.openxmlformats.org/presentationml/2006/ole">
            <p:oleObj spid="_x0000_s18434" name="Document" r:id="rId7" imgW="6527560" imgH="4216245" progId="Word.Document.12">
              <p:link updateAutomatic="1"/>
            </p:oleObj>
          </a:graphicData>
        </a:graphic>
      </p:graphicFrame>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bacground.jpg"/>
          <p:cNvPicPr>
            <a:picLocks noChangeAspect="1"/>
          </p:cNvPicPr>
          <p:nvPr/>
        </p:nvPicPr>
        <p:blipFill>
          <a:blip r:embed="rId3"/>
          <a:stretch>
            <a:fillRect/>
          </a:stretch>
        </p:blipFill>
        <p:spPr>
          <a:xfrm>
            <a:off x="0" y="-4284650"/>
            <a:ext cx="9372600" cy="28539989"/>
          </a:xfrm>
          <a:prstGeom prst="rect">
            <a:avLst/>
          </a:prstGeom>
        </p:spPr>
      </p:pic>
      <p:sp>
        <p:nvSpPr>
          <p:cNvPr id="113667"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13669"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113670"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13671"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113672"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895600" y="1905000"/>
            <a:ext cx="6019800" cy="4724400"/>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21" name="AutoShape 13"/>
          <p:cNvSpPr>
            <a:spLocks/>
          </p:cNvSpPr>
          <p:nvPr/>
        </p:nvSpPr>
        <p:spPr bwMode="auto">
          <a:xfrm>
            <a:off x="3048000" y="2609850"/>
            <a:ext cx="5715000" cy="3886200"/>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r>
              <a:rPr lang="en-US" sz="2000" b="1" dirty="0" smtClean="0"/>
              <a:t>Strengths</a:t>
            </a:r>
          </a:p>
          <a:p>
            <a:pPr lvl="1"/>
            <a:r>
              <a:rPr lang="en-US" sz="2000" dirty="0" smtClean="0"/>
              <a:t>Established name</a:t>
            </a:r>
          </a:p>
          <a:p>
            <a:pPr lvl="1"/>
            <a:r>
              <a:rPr lang="en-US" sz="2000" dirty="0" smtClean="0"/>
              <a:t>Reputation</a:t>
            </a:r>
          </a:p>
          <a:p>
            <a:pPr lvl="1"/>
            <a:r>
              <a:rPr lang="en-US" sz="2000" dirty="0" smtClean="0"/>
              <a:t>Customer loyalty</a:t>
            </a:r>
          </a:p>
          <a:p>
            <a:pPr lvl="1"/>
            <a:r>
              <a:rPr lang="en-US" sz="2000" dirty="0" smtClean="0"/>
              <a:t>Perception of a place to meet people (</a:t>
            </a:r>
            <a:r>
              <a:rPr lang="en-US" sz="2000" dirty="0" err="1" smtClean="0"/>
              <a:t>match.com</a:t>
            </a:r>
            <a:r>
              <a:rPr lang="en-US" sz="2000" dirty="0" smtClean="0"/>
              <a:t>)</a:t>
            </a:r>
          </a:p>
          <a:p>
            <a:r>
              <a:rPr lang="en-US" sz="2000" b="1" dirty="0" smtClean="0"/>
              <a:t>Weaknesses</a:t>
            </a:r>
          </a:p>
          <a:p>
            <a:pPr lvl="1"/>
            <a:r>
              <a:rPr lang="en-US" sz="2000" dirty="0" smtClean="0"/>
              <a:t>Global span means more susceptible to natural disasters</a:t>
            </a:r>
          </a:p>
          <a:p>
            <a:pPr lvl="1"/>
            <a:r>
              <a:rPr lang="en-US" sz="2000" dirty="0" smtClean="0"/>
              <a:t>All inclusive formula limits discounting</a:t>
            </a:r>
          </a:p>
          <a:p>
            <a:pPr lvl="1"/>
            <a:r>
              <a:rPr lang="en-US" sz="2000" dirty="0" smtClean="0"/>
              <a:t>Perception of swinger’s resorts (bad for attracting family segment) </a:t>
            </a:r>
          </a:p>
        </p:txBody>
      </p:sp>
      <p:sp>
        <p:nvSpPr>
          <p:cNvPr id="113675"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113676" name="AutoShape 19"/>
          <p:cNvSpPr>
            <a:spLocks/>
          </p:cNvSpPr>
          <p:nvPr/>
        </p:nvSpPr>
        <p:spPr bwMode="auto">
          <a:xfrm>
            <a:off x="381000" y="367665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13677" name="Rectangle 17"/>
          <p:cNvSpPr>
            <a:spLocks/>
          </p:cNvSpPr>
          <p:nvPr/>
        </p:nvSpPr>
        <p:spPr bwMode="auto">
          <a:xfrm>
            <a:off x="381000" y="4114801"/>
            <a:ext cx="2054225" cy="417512"/>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113678"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113679" name="Rectangle 21"/>
          <p:cNvSpPr>
            <a:spLocks/>
          </p:cNvSpPr>
          <p:nvPr/>
        </p:nvSpPr>
        <p:spPr bwMode="auto">
          <a:xfrm>
            <a:off x="3048000" y="2209800"/>
            <a:ext cx="5334000" cy="2971800"/>
          </a:xfrm>
          <a:prstGeom prst="rect">
            <a:avLst/>
          </a:prstGeom>
          <a:noFill/>
          <a:ln w="12700">
            <a:noFill/>
            <a:miter lim="800000"/>
            <a:headEnd/>
            <a:tailEnd/>
          </a:ln>
        </p:spPr>
        <p:txBody>
          <a:bodyPr lIns="0" tIns="0" rIns="0" bIns="0" anchor="ctr">
            <a:prstTxWarp prst="textNoShape">
              <a:avLst/>
            </a:prstTxWarp>
          </a:bodyPr>
          <a:lstStyle/>
          <a:p>
            <a:pPr defTabSz="642938">
              <a:lnSpc>
                <a:spcPct val="120000"/>
              </a:lnSpc>
              <a:buFontTx/>
              <a:buChar char="•"/>
            </a:pPr>
            <a:endParaRPr lang="en-US" sz="2000" dirty="0">
              <a:solidFill>
                <a:srgbClr val="FFFFFF"/>
              </a:solidFill>
              <a:latin typeface="Arial Unicode MS" charset="0"/>
              <a:ea typeface="Arial Unicode MS" charset="0"/>
              <a:cs typeface="Arial Unicode MS" charset="0"/>
              <a:sym typeface="Comic Sans MS" charset="0"/>
            </a:endParaRPr>
          </a:p>
        </p:txBody>
      </p:sp>
      <p:sp>
        <p:nvSpPr>
          <p:cNvPr id="113680" name="Rectangle 22"/>
          <p:cNvSpPr>
            <a:spLocks/>
          </p:cNvSpPr>
          <p:nvPr/>
        </p:nvSpPr>
        <p:spPr bwMode="auto">
          <a:xfrm>
            <a:off x="3200400" y="2026443"/>
            <a:ext cx="5375275" cy="366713"/>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SWOT ANALYSIS</a:t>
            </a:r>
            <a:endParaRPr lang="en-US" dirty="0">
              <a:solidFill>
                <a:srgbClr val="343434"/>
              </a:solidFill>
              <a:latin typeface="Comic Sans MS" charset="0"/>
              <a:sym typeface="Comic Sans MS" charset="0"/>
            </a:endParaRPr>
          </a:p>
        </p:txBody>
      </p:sp>
      <p:sp>
        <p:nvSpPr>
          <p:cNvPr id="113682" name="Rectangle 20"/>
          <p:cNvSpPr>
            <a:spLocks/>
          </p:cNvSpPr>
          <p:nvPr/>
        </p:nvSpPr>
        <p:spPr bwMode="auto">
          <a:xfrm>
            <a:off x="533400" y="3048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113683"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pic>
        <p:nvPicPr>
          <p:cNvPr id="27" name="Picture 26" descr="golder.jpg"/>
          <p:cNvPicPr>
            <a:picLocks noChangeAspect="1"/>
          </p:cNvPicPr>
          <p:nvPr/>
        </p:nvPicPr>
        <p:blipFill>
          <a:blip r:embed="rId4"/>
          <a:stretch>
            <a:fillRect/>
          </a:stretch>
        </p:blipFill>
        <p:spPr>
          <a:xfrm>
            <a:off x="609600" y="62898"/>
            <a:ext cx="8763000" cy="1446666"/>
          </a:xfrm>
          <a:prstGeom prst="rect">
            <a:avLst/>
          </a:prstGeom>
        </p:spPr>
      </p:pic>
      <p:pic>
        <p:nvPicPr>
          <p:cNvPr id="28" name="Picture 27" descr="titles.jpg"/>
          <p:cNvPicPr>
            <a:picLocks noChangeAspect="1"/>
          </p:cNvPicPr>
          <p:nvPr/>
        </p:nvPicPr>
        <p:blipFill>
          <a:blip r:embed="rId5"/>
          <a:stretch>
            <a:fillRect/>
          </a:stretch>
        </p:blipFill>
        <p:spPr>
          <a:xfrm>
            <a:off x="0" y="228600"/>
            <a:ext cx="3276600" cy="1092200"/>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bacground.jpg"/>
          <p:cNvPicPr>
            <a:picLocks noChangeAspect="1"/>
          </p:cNvPicPr>
          <p:nvPr/>
        </p:nvPicPr>
        <p:blipFill>
          <a:blip r:embed="rId3"/>
          <a:stretch>
            <a:fillRect/>
          </a:stretch>
        </p:blipFill>
        <p:spPr>
          <a:xfrm>
            <a:off x="0" y="-4284650"/>
            <a:ext cx="9372600" cy="28539989"/>
          </a:xfrm>
          <a:prstGeom prst="rect">
            <a:avLst/>
          </a:prstGeom>
        </p:spPr>
      </p:pic>
      <p:sp>
        <p:nvSpPr>
          <p:cNvPr id="113667"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13669"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113670"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13671"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113672"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895600" y="1905000"/>
            <a:ext cx="6019800" cy="4724400"/>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21" name="AutoShape 13"/>
          <p:cNvSpPr>
            <a:spLocks/>
          </p:cNvSpPr>
          <p:nvPr/>
        </p:nvSpPr>
        <p:spPr bwMode="auto">
          <a:xfrm>
            <a:off x="3048000" y="2609850"/>
            <a:ext cx="5715000" cy="3886200"/>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r>
              <a:rPr lang="en-US" sz="2000" b="1" dirty="0" smtClean="0"/>
              <a:t>Opportunities</a:t>
            </a:r>
          </a:p>
          <a:p>
            <a:pPr lvl="1"/>
            <a:r>
              <a:rPr lang="en-US" sz="2000" dirty="0" smtClean="0"/>
              <a:t>Movement into China</a:t>
            </a:r>
          </a:p>
          <a:p>
            <a:pPr lvl="1"/>
            <a:r>
              <a:rPr lang="en-US" sz="2000" dirty="0" smtClean="0"/>
              <a:t>Cash injection from Accor has allowed revamp of aging resorts</a:t>
            </a:r>
          </a:p>
          <a:p>
            <a:pPr lvl="1"/>
            <a:r>
              <a:rPr lang="en-US" sz="2000" dirty="0" smtClean="0"/>
              <a:t>Attraction of fitness market</a:t>
            </a:r>
          </a:p>
          <a:p>
            <a:r>
              <a:rPr lang="en-US" sz="2000" b="1" dirty="0" smtClean="0"/>
              <a:t>Threats</a:t>
            </a:r>
          </a:p>
          <a:p>
            <a:pPr lvl="1"/>
            <a:r>
              <a:rPr lang="en-US" sz="2000" dirty="0" smtClean="0"/>
              <a:t>High competition from customized trip providers</a:t>
            </a:r>
          </a:p>
          <a:p>
            <a:pPr lvl="1"/>
            <a:r>
              <a:rPr lang="en-US" sz="2000" dirty="0" smtClean="0"/>
              <a:t>Merging of competitors (i.e. Allegro and Jack Tar Village)</a:t>
            </a:r>
          </a:p>
          <a:p>
            <a:pPr lvl="1"/>
            <a:r>
              <a:rPr lang="en-US" sz="2000" dirty="0" smtClean="0"/>
              <a:t>Economic crisis impacts heavily on tourism </a:t>
            </a:r>
          </a:p>
        </p:txBody>
      </p:sp>
      <p:sp>
        <p:nvSpPr>
          <p:cNvPr id="113675"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113676" name="AutoShape 19"/>
          <p:cNvSpPr>
            <a:spLocks/>
          </p:cNvSpPr>
          <p:nvPr/>
        </p:nvSpPr>
        <p:spPr bwMode="auto">
          <a:xfrm>
            <a:off x="381000" y="3676651"/>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13677" name="Rectangle 17"/>
          <p:cNvSpPr>
            <a:spLocks/>
          </p:cNvSpPr>
          <p:nvPr/>
        </p:nvSpPr>
        <p:spPr bwMode="auto">
          <a:xfrm>
            <a:off x="381000" y="4114801"/>
            <a:ext cx="2054225" cy="417512"/>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113678"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113679" name="Rectangle 21"/>
          <p:cNvSpPr>
            <a:spLocks/>
          </p:cNvSpPr>
          <p:nvPr/>
        </p:nvSpPr>
        <p:spPr bwMode="auto">
          <a:xfrm>
            <a:off x="3048000" y="2209800"/>
            <a:ext cx="5334000" cy="2971800"/>
          </a:xfrm>
          <a:prstGeom prst="rect">
            <a:avLst/>
          </a:prstGeom>
          <a:noFill/>
          <a:ln w="12700">
            <a:noFill/>
            <a:miter lim="800000"/>
            <a:headEnd/>
            <a:tailEnd/>
          </a:ln>
        </p:spPr>
        <p:txBody>
          <a:bodyPr lIns="0" tIns="0" rIns="0" bIns="0" anchor="ctr">
            <a:prstTxWarp prst="textNoShape">
              <a:avLst/>
            </a:prstTxWarp>
          </a:bodyPr>
          <a:lstStyle/>
          <a:p>
            <a:pPr defTabSz="642938">
              <a:lnSpc>
                <a:spcPct val="120000"/>
              </a:lnSpc>
              <a:buFontTx/>
              <a:buChar char="•"/>
            </a:pPr>
            <a:endParaRPr lang="en-US" sz="2000" dirty="0">
              <a:solidFill>
                <a:srgbClr val="FFFFFF"/>
              </a:solidFill>
              <a:latin typeface="Arial Unicode MS" charset="0"/>
              <a:ea typeface="Arial Unicode MS" charset="0"/>
              <a:cs typeface="Arial Unicode MS" charset="0"/>
              <a:sym typeface="Comic Sans MS" charset="0"/>
            </a:endParaRPr>
          </a:p>
        </p:txBody>
      </p:sp>
      <p:sp>
        <p:nvSpPr>
          <p:cNvPr id="113680" name="Rectangle 22"/>
          <p:cNvSpPr>
            <a:spLocks/>
          </p:cNvSpPr>
          <p:nvPr/>
        </p:nvSpPr>
        <p:spPr bwMode="auto">
          <a:xfrm>
            <a:off x="3200400" y="2026443"/>
            <a:ext cx="5375275" cy="366713"/>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SWOT ANALYSIS</a:t>
            </a:r>
            <a:endParaRPr lang="en-US" dirty="0">
              <a:solidFill>
                <a:srgbClr val="343434"/>
              </a:solidFill>
              <a:latin typeface="Comic Sans MS" charset="0"/>
              <a:sym typeface="Comic Sans MS" charset="0"/>
            </a:endParaRPr>
          </a:p>
        </p:txBody>
      </p:sp>
      <p:sp>
        <p:nvSpPr>
          <p:cNvPr id="113682" name="Rectangle 20"/>
          <p:cNvSpPr>
            <a:spLocks/>
          </p:cNvSpPr>
          <p:nvPr/>
        </p:nvSpPr>
        <p:spPr bwMode="auto">
          <a:xfrm>
            <a:off x="533400" y="3048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113683"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pic>
        <p:nvPicPr>
          <p:cNvPr id="27" name="Picture 26" descr="golder.jpg"/>
          <p:cNvPicPr>
            <a:picLocks noChangeAspect="1"/>
          </p:cNvPicPr>
          <p:nvPr/>
        </p:nvPicPr>
        <p:blipFill>
          <a:blip r:embed="rId4"/>
          <a:stretch>
            <a:fillRect/>
          </a:stretch>
        </p:blipFill>
        <p:spPr>
          <a:xfrm>
            <a:off x="609600" y="62898"/>
            <a:ext cx="8763000" cy="1446666"/>
          </a:xfrm>
          <a:prstGeom prst="rect">
            <a:avLst/>
          </a:prstGeom>
        </p:spPr>
      </p:pic>
      <p:pic>
        <p:nvPicPr>
          <p:cNvPr id="28" name="Picture 27" descr="titles.jpg"/>
          <p:cNvPicPr>
            <a:picLocks noChangeAspect="1"/>
          </p:cNvPicPr>
          <p:nvPr/>
        </p:nvPicPr>
        <p:blipFill>
          <a:blip r:embed="rId5"/>
          <a:stretch>
            <a:fillRect/>
          </a:stretch>
        </p:blipFill>
        <p:spPr>
          <a:xfrm>
            <a:off x="0" y="228600"/>
            <a:ext cx="3276600" cy="1092200"/>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bacground.jpg"/>
          <p:cNvPicPr>
            <a:picLocks noChangeAspect="1"/>
          </p:cNvPicPr>
          <p:nvPr/>
        </p:nvPicPr>
        <p:blipFill>
          <a:blip r:embed="rId3"/>
          <a:stretch>
            <a:fillRect/>
          </a:stretch>
        </p:blipFill>
        <p:spPr>
          <a:xfrm>
            <a:off x="0" y="-4284650"/>
            <a:ext cx="9372600" cy="28539989"/>
          </a:xfrm>
          <a:prstGeom prst="rect">
            <a:avLst/>
          </a:prstGeom>
        </p:spPr>
      </p:pic>
      <p:sp>
        <p:nvSpPr>
          <p:cNvPr id="113667"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13669"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113670"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13671"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113672"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1" name="AutoShape 13"/>
          <p:cNvSpPr>
            <a:spLocks/>
          </p:cNvSpPr>
          <p:nvPr/>
        </p:nvSpPr>
        <p:spPr bwMode="auto">
          <a:xfrm>
            <a:off x="3048000" y="2609850"/>
            <a:ext cx="5715000" cy="3886200"/>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13675"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113676" name="AutoShape 19"/>
          <p:cNvSpPr>
            <a:spLocks/>
          </p:cNvSpPr>
          <p:nvPr/>
        </p:nvSpPr>
        <p:spPr bwMode="auto">
          <a:xfrm>
            <a:off x="381000" y="41148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13677" name="Rectangle 17"/>
          <p:cNvSpPr>
            <a:spLocks/>
          </p:cNvSpPr>
          <p:nvPr/>
        </p:nvSpPr>
        <p:spPr bwMode="auto">
          <a:xfrm>
            <a:off x="381000" y="4114801"/>
            <a:ext cx="2054225" cy="417512"/>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113678"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113679" name="Rectangle 21"/>
          <p:cNvSpPr>
            <a:spLocks/>
          </p:cNvSpPr>
          <p:nvPr/>
        </p:nvSpPr>
        <p:spPr bwMode="auto">
          <a:xfrm>
            <a:off x="3048000" y="2209800"/>
            <a:ext cx="5334000" cy="2971800"/>
          </a:xfrm>
          <a:prstGeom prst="rect">
            <a:avLst/>
          </a:prstGeom>
          <a:noFill/>
          <a:ln w="12700">
            <a:noFill/>
            <a:miter lim="800000"/>
            <a:headEnd/>
            <a:tailEnd/>
          </a:ln>
        </p:spPr>
        <p:txBody>
          <a:bodyPr lIns="0" tIns="0" rIns="0" bIns="0" anchor="ctr">
            <a:prstTxWarp prst="textNoShape">
              <a:avLst/>
            </a:prstTxWarp>
          </a:bodyPr>
          <a:lstStyle/>
          <a:p>
            <a:pPr defTabSz="642938">
              <a:lnSpc>
                <a:spcPct val="120000"/>
              </a:lnSpc>
              <a:buFontTx/>
              <a:buChar char="•"/>
            </a:pPr>
            <a:endParaRPr lang="en-US" sz="2000" dirty="0">
              <a:solidFill>
                <a:srgbClr val="FFFFFF"/>
              </a:solidFill>
              <a:latin typeface="Arial Unicode MS" charset="0"/>
              <a:ea typeface="Arial Unicode MS" charset="0"/>
              <a:cs typeface="Arial Unicode MS" charset="0"/>
              <a:sym typeface="Comic Sans MS" charset="0"/>
            </a:endParaRPr>
          </a:p>
        </p:txBody>
      </p:sp>
      <p:sp>
        <p:nvSpPr>
          <p:cNvPr id="113680" name="Rectangle 22"/>
          <p:cNvSpPr>
            <a:spLocks/>
          </p:cNvSpPr>
          <p:nvPr/>
        </p:nvSpPr>
        <p:spPr bwMode="auto">
          <a:xfrm>
            <a:off x="3200400" y="1905000"/>
            <a:ext cx="5375275" cy="366713"/>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dirty="0">
              <a:solidFill>
                <a:srgbClr val="343434"/>
              </a:solidFill>
              <a:latin typeface="Comic Sans MS" charset="0"/>
              <a:sym typeface="Comic Sans MS" charset="0"/>
            </a:endParaRPr>
          </a:p>
        </p:txBody>
      </p:sp>
      <p:sp>
        <p:nvSpPr>
          <p:cNvPr id="113682" name="Rectangle 20"/>
          <p:cNvSpPr>
            <a:spLocks/>
          </p:cNvSpPr>
          <p:nvPr/>
        </p:nvSpPr>
        <p:spPr bwMode="auto">
          <a:xfrm>
            <a:off x="533400" y="3048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113683"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pic>
        <p:nvPicPr>
          <p:cNvPr id="27" name="Picture 26" descr="golder.jpg"/>
          <p:cNvPicPr>
            <a:picLocks noChangeAspect="1"/>
          </p:cNvPicPr>
          <p:nvPr/>
        </p:nvPicPr>
        <p:blipFill>
          <a:blip r:embed="rId4"/>
          <a:stretch>
            <a:fillRect/>
          </a:stretch>
        </p:blipFill>
        <p:spPr>
          <a:xfrm>
            <a:off x="609600" y="62898"/>
            <a:ext cx="8763000" cy="1446666"/>
          </a:xfrm>
          <a:prstGeom prst="rect">
            <a:avLst/>
          </a:prstGeom>
        </p:spPr>
      </p:pic>
      <p:pic>
        <p:nvPicPr>
          <p:cNvPr id="28" name="Picture 27" descr="titles.jpg"/>
          <p:cNvPicPr>
            <a:picLocks noChangeAspect="1"/>
          </p:cNvPicPr>
          <p:nvPr/>
        </p:nvPicPr>
        <p:blipFill>
          <a:blip r:embed="rId5"/>
          <a:stretch>
            <a:fillRect/>
          </a:stretch>
        </p:blipFill>
        <p:spPr>
          <a:xfrm>
            <a:off x="0" y="228600"/>
            <a:ext cx="3276600" cy="1092200"/>
          </a:xfrm>
          <a:prstGeom prst="rect">
            <a:avLst/>
          </a:prstGeom>
        </p:spPr>
      </p:pic>
      <p:pic>
        <p:nvPicPr>
          <p:cNvPr id="21" name="Picture 26"/>
          <p:cNvPicPr>
            <a:picLocks noChangeArrowheads="1"/>
          </p:cNvPicPr>
          <p:nvPr/>
        </p:nvPicPr>
        <p:blipFill>
          <a:blip r:embed="rId6"/>
          <a:srcRect/>
          <a:stretch>
            <a:fillRect/>
          </a:stretch>
        </p:blipFill>
        <p:spPr bwMode="auto">
          <a:xfrm>
            <a:off x="0" y="2271713"/>
            <a:ext cx="9372600" cy="4286250"/>
          </a:xfrm>
          <a:prstGeom prst="rect">
            <a:avLst/>
          </a:prstGeom>
          <a:noFill/>
          <a:ln w="9525">
            <a:noFill/>
            <a:miter lim="800000"/>
            <a:headEnd/>
            <a:tailEnd/>
          </a:ln>
          <a:effectLst/>
        </p:spPr>
      </p:pic>
      <p:sp>
        <p:nvSpPr>
          <p:cNvPr id="26" name="Oval 29"/>
          <p:cNvSpPr>
            <a:spLocks/>
          </p:cNvSpPr>
          <p:nvPr/>
        </p:nvSpPr>
        <p:spPr bwMode="auto">
          <a:xfrm>
            <a:off x="7886700" y="2133600"/>
            <a:ext cx="1752600" cy="609600"/>
          </a:xfrm>
          <a:prstGeom prst="ellipse">
            <a:avLst/>
          </a:prstGeom>
          <a:noFill/>
          <a:ln w="38100">
            <a:solidFill>
              <a:srgbClr val="FF0000"/>
            </a:solidFill>
            <a:round/>
            <a:headEnd/>
            <a:tailEnd/>
          </a:ln>
        </p:spPr>
        <p:txBody>
          <a:bodyPr>
            <a:prstTxWarp prst="textNoShape">
              <a:avLst/>
            </a:prstTxWarp>
          </a:bodyPr>
          <a:lstStyle/>
          <a:p>
            <a:endParaRPr lang="en-US"/>
          </a:p>
        </p:txBody>
      </p:sp>
      <p:sp>
        <p:nvSpPr>
          <p:cNvPr id="29" name="Oval 29"/>
          <p:cNvSpPr>
            <a:spLocks/>
          </p:cNvSpPr>
          <p:nvPr/>
        </p:nvSpPr>
        <p:spPr bwMode="auto">
          <a:xfrm>
            <a:off x="8153400" y="4732338"/>
            <a:ext cx="1219200" cy="609600"/>
          </a:xfrm>
          <a:prstGeom prst="ellipse">
            <a:avLst/>
          </a:prstGeom>
          <a:noFill/>
          <a:ln w="38100">
            <a:solidFill>
              <a:srgbClr val="FF0000"/>
            </a:solidFill>
            <a:round/>
            <a:headEnd/>
            <a:tailEnd/>
          </a:ln>
        </p:spPr>
        <p:txBody>
          <a:bodyPr>
            <a:prstTxWarp prst="textNoShape">
              <a:avLst/>
            </a:prstTxWarp>
          </a:bodyPr>
          <a:lstStyle/>
          <a:p>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bacground.jpg"/>
          <p:cNvPicPr>
            <a:picLocks noChangeAspect="1"/>
          </p:cNvPicPr>
          <p:nvPr/>
        </p:nvPicPr>
        <p:blipFill>
          <a:blip r:embed="rId3"/>
          <a:stretch>
            <a:fillRect/>
          </a:stretch>
        </p:blipFill>
        <p:spPr>
          <a:xfrm>
            <a:off x="0" y="-4284650"/>
            <a:ext cx="9372600" cy="28539989"/>
          </a:xfrm>
          <a:prstGeom prst="rect">
            <a:avLst/>
          </a:prstGeom>
        </p:spPr>
      </p:pic>
      <p:sp>
        <p:nvSpPr>
          <p:cNvPr id="113667"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13669"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113670"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13671"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113672"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895600" y="1905000"/>
            <a:ext cx="6019800" cy="4724400"/>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21" name="AutoShape 13"/>
          <p:cNvSpPr>
            <a:spLocks/>
          </p:cNvSpPr>
          <p:nvPr/>
        </p:nvSpPr>
        <p:spPr bwMode="auto">
          <a:xfrm>
            <a:off x="3048000" y="2609850"/>
            <a:ext cx="5715000" cy="3886200"/>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pPr lvl="0"/>
            <a:endParaRPr lang="en-US" sz="2000" dirty="0" smtClean="0"/>
          </a:p>
          <a:p>
            <a:pPr lvl="0"/>
            <a:r>
              <a:rPr lang="en-US" sz="2000" dirty="0" err="1" smtClean="0">
                <a:latin typeface="Wingdings"/>
                <a:ea typeface="Wingdings"/>
                <a:cs typeface="Wingdings"/>
              </a:rPr>
              <a:t></a:t>
            </a:r>
            <a:r>
              <a:rPr lang="en-US" sz="2000" dirty="0" smtClean="0">
                <a:latin typeface="Wingdings"/>
                <a:ea typeface="Wingdings"/>
                <a:cs typeface="Wingdings"/>
              </a:rPr>
              <a:t> </a:t>
            </a:r>
            <a:r>
              <a:rPr lang="en-US" sz="2000" dirty="0" smtClean="0"/>
              <a:t>Focus sales and marketing efforts on France, US Canada, Belgium, Japan, Italy, Germany and Switzerland</a:t>
            </a:r>
            <a:r>
              <a:rPr lang="en-AU" sz="2000" dirty="0" smtClean="0"/>
              <a:t> [</a:t>
            </a:r>
            <a:r>
              <a:rPr lang="en-US" sz="2000" dirty="0" smtClean="0"/>
              <a:t>74% of visitors]</a:t>
            </a:r>
          </a:p>
          <a:p>
            <a:pPr lvl="0"/>
            <a:endParaRPr lang="en-AU" sz="2000" dirty="0" smtClean="0"/>
          </a:p>
          <a:p>
            <a:pPr lvl="0"/>
            <a:r>
              <a:rPr lang="en-US" sz="2000" dirty="0" err="1" smtClean="0">
                <a:latin typeface="Wingdings"/>
                <a:ea typeface="Wingdings"/>
                <a:cs typeface="Wingdings"/>
              </a:rPr>
              <a:t></a:t>
            </a:r>
            <a:r>
              <a:rPr lang="en-US" sz="2000" dirty="0" smtClean="0">
                <a:latin typeface="Wingdings"/>
                <a:ea typeface="Wingdings"/>
                <a:cs typeface="Wingdings"/>
              </a:rPr>
              <a:t> </a:t>
            </a:r>
            <a:r>
              <a:rPr lang="en-US" sz="2000" dirty="0" smtClean="0"/>
              <a:t>No. 1 target is to increase US sales</a:t>
            </a:r>
          </a:p>
          <a:p>
            <a:pPr lvl="0"/>
            <a:r>
              <a:rPr lang="en-US" sz="2000" dirty="0" smtClean="0"/>
              <a:t>1998-2004: $350 million has been spent on advertising in the US alone</a:t>
            </a:r>
          </a:p>
          <a:p>
            <a:pPr lvl="0"/>
            <a:r>
              <a:rPr lang="en-US" sz="2000" dirty="0" smtClean="0"/>
              <a:t> </a:t>
            </a:r>
            <a:endParaRPr lang="en-AU" sz="2000" dirty="0" smtClean="0"/>
          </a:p>
          <a:p>
            <a:pPr lvl="0"/>
            <a:r>
              <a:rPr lang="en-US" sz="2000" dirty="0" err="1" smtClean="0">
                <a:latin typeface="Wingdings"/>
                <a:ea typeface="Wingdings"/>
                <a:cs typeface="Wingdings"/>
              </a:rPr>
              <a:t></a:t>
            </a:r>
            <a:r>
              <a:rPr lang="en-US" sz="2000" dirty="0" smtClean="0">
                <a:latin typeface="Wingdings"/>
                <a:ea typeface="Wingdings"/>
                <a:cs typeface="Wingdings"/>
              </a:rPr>
              <a:t> </a:t>
            </a:r>
            <a:r>
              <a:rPr lang="en-US" sz="2000" dirty="0" smtClean="0"/>
              <a:t>Pacific Rim expansion, Indonesia, China, Philippines and Vietnam</a:t>
            </a:r>
            <a:endParaRPr lang="en-AU" sz="2000" dirty="0" smtClean="0"/>
          </a:p>
        </p:txBody>
      </p:sp>
      <p:sp>
        <p:nvSpPr>
          <p:cNvPr id="113675"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113676" name="AutoShape 19"/>
          <p:cNvSpPr>
            <a:spLocks/>
          </p:cNvSpPr>
          <p:nvPr/>
        </p:nvSpPr>
        <p:spPr bwMode="auto">
          <a:xfrm>
            <a:off x="381000" y="41148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13677" name="Rectangle 17"/>
          <p:cNvSpPr>
            <a:spLocks/>
          </p:cNvSpPr>
          <p:nvPr/>
        </p:nvSpPr>
        <p:spPr bwMode="auto">
          <a:xfrm>
            <a:off x="381000" y="4114801"/>
            <a:ext cx="2054225" cy="417512"/>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113678"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113679" name="Rectangle 21"/>
          <p:cNvSpPr>
            <a:spLocks/>
          </p:cNvSpPr>
          <p:nvPr/>
        </p:nvSpPr>
        <p:spPr bwMode="auto">
          <a:xfrm>
            <a:off x="3048000" y="2209800"/>
            <a:ext cx="5334000" cy="2971800"/>
          </a:xfrm>
          <a:prstGeom prst="rect">
            <a:avLst/>
          </a:prstGeom>
          <a:noFill/>
          <a:ln w="12700">
            <a:noFill/>
            <a:miter lim="800000"/>
            <a:headEnd/>
            <a:tailEnd/>
          </a:ln>
        </p:spPr>
        <p:txBody>
          <a:bodyPr lIns="0" tIns="0" rIns="0" bIns="0" anchor="ctr">
            <a:prstTxWarp prst="textNoShape">
              <a:avLst/>
            </a:prstTxWarp>
          </a:bodyPr>
          <a:lstStyle/>
          <a:p>
            <a:pPr defTabSz="642938">
              <a:lnSpc>
                <a:spcPct val="120000"/>
              </a:lnSpc>
              <a:buFontTx/>
              <a:buChar char="•"/>
            </a:pPr>
            <a:endParaRPr lang="en-US" sz="2000" dirty="0">
              <a:solidFill>
                <a:srgbClr val="FFFFFF"/>
              </a:solidFill>
              <a:latin typeface="Arial Unicode MS" charset="0"/>
              <a:ea typeface="Arial Unicode MS" charset="0"/>
              <a:cs typeface="Arial Unicode MS" charset="0"/>
              <a:sym typeface="Comic Sans MS" charset="0"/>
            </a:endParaRPr>
          </a:p>
        </p:txBody>
      </p:sp>
      <p:sp>
        <p:nvSpPr>
          <p:cNvPr id="113680" name="Rectangle 22"/>
          <p:cNvSpPr>
            <a:spLocks/>
          </p:cNvSpPr>
          <p:nvPr/>
        </p:nvSpPr>
        <p:spPr bwMode="auto">
          <a:xfrm>
            <a:off x="3200400" y="2026443"/>
            <a:ext cx="5375275" cy="366713"/>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INTERNATIONAL STRATEGY</a:t>
            </a:r>
            <a:endParaRPr lang="en-US" dirty="0">
              <a:solidFill>
                <a:srgbClr val="343434"/>
              </a:solidFill>
              <a:latin typeface="Comic Sans MS" charset="0"/>
              <a:sym typeface="Comic Sans MS" charset="0"/>
            </a:endParaRPr>
          </a:p>
        </p:txBody>
      </p:sp>
      <p:sp>
        <p:nvSpPr>
          <p:cNvPr id="113682" name="Rectangle 20"/>
          <p:cNvSpPr>
            <a:spLocks/>
          </p:cNvSpPr>
          <p:nvPr/>
        </p:nvSpPr>
        <p:spPr bwMode="auto">
          <a:xfrm>
            <a:off x="533400" y="3048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113683"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pic>
        <p:nvPicPr>
          <p:cNvPr id="27" name="Picture 26" descr="golder.jpg"/>
          <p:cNvPicPr>
            <a:picLocks noChangeAspect="1"/>
          </p:cNvPicPr>
          <p:nvPr/>
        </p:nvPicPr>
        <p:blipFill>
          <a:blip r:embed="rId4"/>
          <a:stretch>
            <a:fillRect/>
          </a:stretch>
        </p:blipFill>
        <p:spPr>
          <a:xfrm>
            <a:off x="609600" y="62898"/>
            <a:ext cx="8763000" cy="1446666"/>
          </a:xfrm>
          <a:prstGeom prst="rect">
            <a:avLst/>
          </a:prstGeom>
        </p:spPr>
      </p:pic>
      <p:pic>
        <p:nvPicPr>
          <p:cNvPr id="28" name="Picture 27" descr="titles.jpg"/>
          <p:cNvPicPr>
            <a:picLocks noChangeAspect="1"/>
          </p:cNvPicPr>
          <p:nvPr/>
        </p:nvPicPr>
        <p:blipFill>
          <a:blip r:embed="rId5"/>
          <a:stretch>
            <a:fillRect/>
          </a:stretch>
        </p:blipFill>
        <p:spPr>
          <a:xfrm>
            <a:off x="0" y="228600"/>
            <a:ext cx="3276600" cy="1092200"/>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bacground.jpg"/>
          <p:cNvPicPr>
            <a:picLocks noChangeAspect="1"/>
          </p:cNvPicPr>
          <p:nvPr/>
        </p:nvPicPr>
        <p:blipFill>
          <a:blip r:embed="rId3"/>
          <a:stretch>
            <a:fillRect/>
          </a:stretch>
        </p:blipFill>
        <p:spPr>
          <a:xfrm>
            <a:off x="0" y="-4284650"/>
            <a:ext cx="9372600" cy="28539989"/>
          </a:xfrm>
          <a:prstGeom prst="rect">
            <a:avLst/>
          </a:prstGeom>
        </p:spPr>
      </p:pic>
      <p:sp>
        <p:nvSpPr>
          <p:cNvPr id="113667"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13669"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113670"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13671"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113672"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895600" y="1905000"/>
            <a:ext cx="6019800" cy="4724400"/>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21" name="AutoShape 13"/>
          <p:cNvSpPr>
            <a:spLocks/>
          </p:cNvSpPr>
          <p:nvPr/>
        </p:nvSpPr>
        <p:spPr bwMode="auto">
          <a:xfrm>
            <a:off x="3048000" y="2609850"/>
            <a:ext cx="5715000" cy="3886200"/>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pPr lvl="0"/>
            <a:endParaRPr lang="en-US" sz="2000" dirty="0" smtClean="0"/>
          </a:p>
          <a:p>
            <a:pPr lvl="0"/>
            <a:r>
              <a:rPr lang="en-US" sz="2000" dirty="0" err="1" smtClean="0">
                <a:latin typeface="Wingdings"/>
                <a:ea typeface="Wingdings"/>
                <a:cs typeface="Wingdings"/>
              </a:rPr>
              <a:t></a:t>
            </a:r>
            <a:r>
              <a:rPr lang="en-US" sz="2000" dirty="0" smtClean="0">
                <a:latin typeface="Wingdings"/>
                <a:ea typeface="Wingdings"/>
                <a:cs typeface="Wingdings"/>
              </a:rPr>
              <a:t> </a:t>
            </a:r>
            <a:r>
              <a:rPr lang="en-US" sz="2000" dirty="0" smtClean="0"/>
              <a:t>Increase of strategic alliances with firms all over the world</a:t>
            </a:r>
          </a:p>
          <a:p>
            <a:pPr lvl="0"/>
            <a:endParaRPr lang="en-AU" sz="2000" dirty="0" smtClean="0"/>
          </a:p>
          <a:p>
            <a:pPr lvl="0"/>
            <a:r>
              <a:rPr lang="en-US" sz="2000" dirty="0" err="1" smtClean="0">
                <a:latin typeface="Wingdings"/>
                <a:ea typeface="Wingdings"/>
                <a:cs typeface="Wingdings"/>
              </a:rPr>
              <a:t></a:t>
            </a:r>
            <a:r>
              <a:rPr lang="en-US" sz="2000" dirty="0" smtClean="0">
                <a:latin typeface="Wingdings"/>
                <a:ea typeface="Wingdings"/>
                <a:cs typeface="Wingdings"/>
              </a:rPr>
              <a:t> </a:t>
            </a:r>
            <a:r>
              <a:rPr lang="en-US" sz="2000" dirty="0" smtClean="0"/>
              <a:t>2004 Accor bought 28.9% stake</a:t>
            </a:r>
          </a:p>
          <a:p>
            <a:pPr lvl="0"/>
            <a:endParaRPr lang="en-AU" sz="2000" dirty="0" smtClean="0"/>
          </a:p>
          <a:p>
            <a:pPr lvl="0"/>
            <a:r>
              <a:rPr lang="en-US" sz="2000" dirty="0" err="1" smtClean="0">
                <a:latin typeface="Wingdings"/>
                <a:ea typeface="Wingdings"/>
                <a:cs typeface="Wingdings"/>
              </a:rPr>
              <a:t></a:t>
            </a:r>
            <a:r>
              <a:rPr lang="en-US" sz="2000" dirty="0" smtClean="0">
                <a:latin typeface="Wingdings"/>
                <a:ea typeface="Wingdings"/>
                <a:cs typeface="Wingdings"/>
              </a:rPr>
              <a:t> </a:t>
            </a:r>
            <a:r>
              <a:rPr lang="en-US" sz="2000" dirty="0" smtClean="0"/>
              <a:t>500 million Euro expansion and revamp of resorts</a:t>
            </a:r>
          </a:p>
          <a:p>
            <a:pPr lvl="0"/>
            <a:endParaRPr lang="en-AU" sz="2000" dirty="0" smtClean="0"/>
          </a:p>
          <a:p>
            <a:pPr lvl="0"/>
            <a:r>
              <a:rPr lang="en-US" sz="2000" dirty="0" err="1" smtClean="0">
                <a:latin typeface="Wingdings"/>
                <a:ea typeface="Wingdings"/>
                <a:cs typeface="Wingdings"/>
              </a:rPr>
              <a:t></a:t>
            </a:r>
            <a:r>
              <a:rPr lang="en-US" sz="2000" dirty="0" smtClean="0">
                <a:latin typeface="Wingdings"/>
                <a:ea typeface="Wingdings"/>
                <a:cs typeface="Wingdings"/>
              </a:rPr>
              <a:t> </a:t>
            </a:r>
            <a:r>
              <a:rPr lang="en-US" sz="2000" dirty="0" smtClean="0"/>
              <a:t>Increasing trend of health holidays addressed by gym facilities and classes</a:t>
            </a:r>
            <a:endParaRPr lang="en-AU" sz="2000" dirty="0"/>
          </a:p>
        </p:txBody>
      </p:sp>
      <p:sp>
        <p:nvSpPr>
          <p:cNvPr id="113675"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113676" name="AutoShape 19"/>
          <p:cNvSpPr>
            <a:spLocks/>
          </p:cNvSpPr>
          <p:nvPr/>
        </p:nvSpPr>
        <p:spPr bwMode="auto">
          <a:xfrm>
            <a:off x="381000" y="41148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13677" name="Rectangle 17"/>
          <p:cNvSpPr>
            <a:spLocks/>
          </p:cNvSpPr>
          <p:nvPr/>
        </p:nvSpPr>
        <p:spPr bwMode="auto">
          <a:xfrm>
            <a:off x="381000" y="4114801"/>
            <a:ext cx="2054225" cy="417512"/>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113678"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113679" name="Rectangle 21"/>
          <p:cNvSpPr>
            <a:spLocks/>
          </p:cNvSpPr>
          <p:nvPr/>
        </p:nvSpPr>
        <p:spPr bwMode="auto">
          <a:xfrm>
            <a:off x="3048000" y="2209800"/>
            <a:ext cx="5334000" cy="2971800"/>
          </a:xfrm>
          <a:prstGeom prst="rect">
            <a:avLst/>
          </a:prstGeom>
          <a:noFill/>
          <a:ln w="12700">
            <a:noFill/>
            <a:miter lim="800000"/>
            <a:headEnd/>
            <a:tailEnd/>
          </a:ln>
        </p:spPr>
        <p:txBody>
          <a:bodyPr lIns="0" tIns="0" rIns="0" bIns="0" anchor="ctr">
            <a:prstTxWarp prst="textNoShape">
              <a:avLst/>
            </a:prstTxWarp>
          </a:bodyPr>
          <a:lstStyle/>
          <a:p>
            <a:pPr defTabSz="642938">
              <a:lnSpc>
                <a:spcPct val="120000"/>
              </a:lnSpc>
              <a:buFontTx/>
              <a:buChar char="•"/>
            </a:pPr>
            <a:endParaRPr lang="en-US" sz="2000" dirty="0">
              <a:solidFill>
                <a:srgbClr val="FFFFFF"/>
              </a:solidFill>
              <a:latin typeface="Arial Unicode MS" charset="0"/>
              <a:ea typeface="Arial Unicode MS" charset="0"/>
              <a:cs typeface="Arial Unicode MS" charset="0"/>
              <a:sym typeface="Comic Sans MS" charset="0"/>
            </a:endParaRPr>
          </a:p>
        </p:txBody>
      </p:sp>
      <p:sp>
        <p:nvSpPr>
          <p:cNvPr id="113680" name="Rectangle 22"/>
          <p:cNvSpPr>
            <a:spLocks/>
          </p:cNvSpPr>
          <p:nvPr/>
        </p:nvSpPr>
        <p:spPr bwMode="auto">
          <a:xfrm>
            <a:off x="3200400" y="2026443"/>
            <a:ext cx="5375275" cy="366713"/>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INTERNATIONAL STRATEGY</a:t>
            </a:r>
            <a:endParaRPr lang="en-US" dirty="0">
              <a:solidFill>
                <a:srgbClr val="343434"/>
              </a:solidFill>
              <a:latin typeface="Comic Sans MS" charset="0"/>
              <a:sym typeface="Comic Sans MS" charset="0"/>
            </a:endParaRPr>
          </a:p>
        </p:txBody>
      </p:sp>
      <p:sp>
        <p:nvSpPr>
          <p:cNvPr id="113682" name="Rectangle 20"/>
          <p:cNvSpPr>
            <a:spLocks/>
          </p:cNvSpPr>
          <p:nvPr/>
        </p:nvSpPr>
        <p:spPr bwMode="auto">
          <a:xfrm>
            <a:off x="533400" y="3048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113683"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pic>
        <p:nvPicPr>
          <p:cNvPr id="27" name="Picture 26" descr="golder.jpg"/>
          <p:cNvPicPr>
            <a:picLocks noChangeAspect="1"/>
          </p:cNvPicPr>
          <p:nvPr/>
        </p:nvPicPr>
        <p:blipFill>
          <a:blip r:embed="rId4"/>
          <a:stretch>
            <a:fillRect/>
          </a:stretch>
        </p:blipFill>
        <p:spPr>
          <a:xfrm>
            <a:off x="609600" y="62898"/>
            <a:ext cx="8763000" cy="1446666"/>
          </a:xfrm>
          <a:prstGeom prst="rect">
            <a:avLst/>
          </a:prstGeom>
        </p:spPr>
      </p:pic>
      <p:pic>
        <p:nvPicPr>
          <p:cNvPr id="28" name="Picture 27" descr="titles.jpg"/>
          <p:cNvPicPr>
            <a:picLocks noChangeAspect="1"/>
          </p:cNvPicPr>
          <p:nvPr/>
        </p:nvPicPr>
        <p:blipFill>
          <a:blip r:embed="rId5"/>
          <a:stretch>
            <a:fillRect/>
          </a:stretch>
        </p:blipFill>
        <p:spPr>
          <a:xfrm>
            <a:off x="0" y="228600"/>
            <a:ext cx="3276600" cy="1092200"/>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bacground.jpg"/>
          <p:cNvPicPr>
            <a:picLocks noChangeAspect="1"/>
          </p:cNvPicPr>
          <p:nvPr/>
        </p:nvPicPr>
        <p:blipFill>
          <a:blip r:embed="rId3"/>
          <a:stretch>
            <a:fillRect/>
          </a:stretch>
        </p:blipFill>
        <p:spPr>
          <a:xfrm>
            <a:off x="-228600" y="-11189043"/>
            <a:ext cx="9677400" cy="29468118"/>
          </a:xfrm>
          <a:prstGeom prst="rect">
            <a:avLst/>
          </a:prstGeom>
        </p:spPr>
      </p:pic>
      <p:sp>
        <p:nvSpPr>
          <p:cNvPr id="82947"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82949"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82950"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82951"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82952"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860675" y="1752600"/>
            <a:ext cx="5943600" cy="4938714"/>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21" name="AutoShape 13"/>
          <p:cNvSpPr>
            <a:spLocks/>
          </p:cNvSpPr>
          <p:nvPr/>
        </p:nvSpPr>
        <p:spPr bwMode="auto">
          <a:xfrm>
            <a:off x="3200400" y="2240756"/>
            <a:ext cx="5257800" cy="4267200"/>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endParaRPr lang="en-US" sz="2000" dirty="0" smtClean="0"/>
          </a:p>
          <a:p>
            <a:r>
              <a:rPr lang="en-US" sz="2000" dirty="0" smtClean="0"/>
              <a:t>Imagery to emphasize natural beauty of resorts</a:t>
            </a:r>
          </a:p>
          <a:p>
            <a:endParaRPr lang="en-US" sz="2000" dirty="0" smtClean="0"/>
          </a:p>
          <a:p>
            <a:r>
              <a:rPr lang="en-US" sz="2000" dirty="0" smtClean="0"/>
              <a:t>Families used to attract traditional segments</a:t>
            </a:r>
          </a:p>
          <a:p>
            <a:endParaRPr lang="en-US" sz="2000" dirty="0" smtClean="0"/>
          </a:p>
          <a:p>
            <a:r>
              <a:rPr lang="en-US" sz="2000" dirty="0" smtClean="0"/>
              <a:t>Theme of meeting new people expressed through photos of couples</a:t>
            </a:r>
          </a:p>
          <a:p>
            <a:endParaRPr lang="en-US" sz="2000" dirty="0" smtClean="0"/>
          </a:p>
          <a:p>
            <a:r>
              <a:rPr lang="en-US" sz="2000" dirty="0" smtClean="0"/>
              <a:t>“Its not where you go, its who you meet.”</a:t>
            </a:r>
          </a:p>
          <a:p>
            <a:r>
              <a:rPr lang="en-US" sz="2000" dirty="0" smtClean="0"/>
              <a:t>Strategic alliance with </a:t>
            </a:r>
            <a:r>
              <a:rPr lang="en-US" sz="2000" dirty="0" err="1" smtClean="0"/>
              <a:t>Match.com</a:t>
            </a:r>
            <a:r>
              <a:rPr lang="en-US" sz="2000" dirty="0" smtClean="0"/>
              <a:t> </a:t>
            </a:r>
          </a:p>
          <a:p>
            <a:endParaRPr lang="en-US" sz="2000" dirty="0" smtClean="0"/>
          </a:p>
        </p:txBody>
      </p:sp>
      <p:sp>
        <p:nvSpPr>
          <p:cNvPr id="82955"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82956" name="AutoShape 19"/>
          <p:cNvSpPr>
            <a:spLocks/>
          </p:cNvSpPr>
          <p:nvPr/>
        </p:nvSpPr>
        <p:spPr bwMode="auto">
          <a:xfrm>
            <a:off x="381000" y="45720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82957"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82958"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82959" name="Rectangle 21"/>
          <p:cNvSpPr>
            <a:spLocks/>
          </p:cNvSpPr>
          <p:nvPr/>
        </p:nvSpPr>
        <p:spPr bwMode="auto">
          <a:xfrm>
            <a:off x="3197225" y="3357563"/>
            <a:ext cx="4921250" cy="2133600"/>
          </a:xfrm>
          <a:prstGeom prst="rect">
            <a:avLst/>
          </a:prstGeom>
          <a:noFill/>
          <a:ln w="12700">
            <a:noFill/>
            <a:miter lim="800000"/>
            <a:headEnd/>
            <a:tailEnd/>
          </a:ln>
        </p:spPr>
        <p:txBody>
          <a:bodyPr lIns="0" tIns="0" rIns="0" bIns="0" anchor="ctr">
            <a:prstTxWarp prst="textNoShape">
              <a:avLst/>
            </a:prstTxWarp>
          </a:bodyPr>
          <a:lstStyle/>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p:txBody>
      </p:sp>
      <p:sp>
        <p:nvSpPr>
          <p:cNvPr id="82960" name="Rectangle 22"/>
          <p:cNvSpPr>
            <a:spLocks/>
          </p:cNvSpPr>
          <p:nvPr/>
        </p:nvSpPr>
        <p:spPr bwMode="auto">
          <a:xfrm>
            <a:off x="2971800" y="1874043"/>
            <a:ext cx="5375275" cy="366713"/>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MARKETING</a:t>
            </a:r>
            <a:endParaRPr lang="en-US" dirty="0">
              <a:solidFill>
                <a:srgbClr val="343434"/>
              </a:solidFill>
              <a:latin typeface="Comic Sans MS" charset="0"/>
              <a:sym typeface="Comic Sans MS" charset="0"/>
            </a:endParaRPr>
          </a:p>
        </p:txBody>
      </p:sp>
      <p:sp>
        <p:nvSpPr>
          <p:cNvPr id="82962" name="Rectangle 20"/>
          <p:cNvSpPr>
            <a:spLocks/>
          </p:cNvSpPr>
          <p:nvPr/>
        </p:nvSpPr>
        <p:spPr bwMode="auto">
          <a:xfrm>
            <a:off x="533400" y="3048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82963"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sp>
        <p:nvSpPr>
          <p:cNvPr id="82964" name="Rectangle 20"/>
          <p:cNvSpPr>
            <a:spLocks noChangeArrowheads="1"/>
          </p:cNvSpPr>
          <p:nvPr/>
        </p:nvSpPr>
        <p:spPr bwMode="auto">
          <a:xfrm>
            <a:off x="3200400" y="2590800"/>
            <a:ext cx="3276600" cy="2514600"/>
          </a:xfrm>
          <a:prstGeom prst="rect">
            <a:avLst/>
          </a:prstGeom>
          <a:noFill/>
          <a:ln w="9525">
            <a:noFill/>
            <a:miter lim="800000"/>
            <a:headEnd/>
            <a:tailEnd/>
          </a:ln>
          <a:effectLst/>
        </p:spPr>
        <p:txBody>
          <a:bodyPr>
            <a:prstTxWarp prst="textNoShape">
              <a:avLst/>
            </a:prstTxWarp>
          </a:bodyPr>
          <a:lstStyle/>
          <a:p>
            <a:pPr marL="179388" indent="-179388" eaLnBrk="1" hangingPunct="1">
              <a:spcBef>
                <a:spcPct val="20000"/>
              </a:spcBef>
            </a:pPr>
            <a:endParaRPr lang="en-US" dirty="0">
              <a:solidFill>
                <a:schemeClr val="bg1"/>
              </a:solidFill>
              <a:latin typeface="Comic Sans MS" charset="0"/>
              <a:ea typeface="Arial Unicode MS" charset="0"/>
              <a:cs typeface="Arial Unicode MS" charset="0"/>
            </a:endParaRPr>
          </a:p>
        </p:txBody>
      </p:sp>
      <p:sp>
        <p:nvSpPr>
          <p:cNvPr id="82965" name="Rectangle 21"/>
          <p:cNvSpPr>
            <a:spLocks noChangeArrowheads="1"/>
          </p:cNvSpPr>
          <p:nvPr/>
        </p:nvSpPr>
        <p:spPr bwMode="auto">
          <a:xfrm>
            <a:off x="6019800" y="2667000"/>
            <a:ext cx="2209800" cy="2133600"/>
          </a:xfrm>
          <a:prstGeom prst="rect">
            <a:avLst/>
          </a:prstGeom>
          <a:noFill/>
          <a:ln w="9525">
            <a:noFill/>
            <a:miter lim="800000"/>
            <a:headEnd/>
            <a:tailEnd/>
          </a:ln>
          <a:effectLst/>
        </p:spPr>
        <p:txBody>
          <a:bodyPr>
            <a:prstTxWarp prst="textNoShape">
              <a:avLst/>
            </a:prstTxWarp>
          </a:bodyPr>
          <a:lstStyle/>
          <a:p>
            <a:pPr marL="179388" indent="-179388" eaLnBrk="1" hangingPunct="1">
              <a:spcBef>
                <a:spcPct val="20000"/>
              </a:spcBef>
            </a:pPr>
            <a:r>
              <a:rPr lang="en-US" dirty="0" smtClean="0">
                <a:latin typeface="Comic Sans MS" charset="0"/>
              </a:rPr>
              <a:t> </a:t>
            </a:r>
            <a:endParaRPr lang="de-DE" dirty="0">
              <a:latin typeface="Comic Sans MS" charset="0"/>
            </a:endParaRPr>
          </a:p>
        </p:txBody>
      </p:sp>
      <p:pic>
        <p:nvPicPr>
          <p:cNvPr id="23" name="Picture 22" descr="banner7.jpg"/>
          <p:cNvPicPr>
            <a:picLocks noChangeAspect="1"/>
          </p:cNvPicPr>
          <p:nvPr/>
        </p:nvPicPr>
        <p:blipFill>
          <a:blip r:embed="rId4"/>
          <a:stretch>
            <a:fillRect/>
          </a:stretch>
        </p:blipFill>
        <p:spPr>
          <a:xfrm>
            <a:off x="304800" y="152400"/>
            <a:ext cx="9144000" cy="1214872"/>
          </a:xfrm>
          <a:prstGeom prst="rect">
            <a:avLst/>
          </a:prstGeom>
        </p:spPr>
      </p:pic>
      <p:pic>
        <p:nvPicPr>
          <p:cNvPr id="24" name="Picture 23" descr="titles.jpg"/>
          <p:cNvPicPr>
            <a:picLocks noChangeAspect="1"/>
          </p:cNvPicPr>
          <p:nvPr/>
        </p:nvPicPr>
        <p:blipFill>
          <a:blip r:embed="rId5"/>
          <a:stretch>
            <a:fillRect/>
          </a:stretch>
        </p:blipFill>
        <p:spPr>
          <a:xfrm>
            <a:off x="304800" y="351272"/>
            <a:ext cx="3276600" cy="791728"/>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bacground.jpg"/>
          <p:cNvPicPr>
            <a:picLocks noChangeAspect="1"/>
          </p:cNvPicPr>
          <p:nvPr/>
        </p:nvPicPr>
        <p:blipFill>
          <a:blip r:embed="rId3"/>
          <a:stretch>
            <a:fillRect/>
          </a:stretch>
        </p:blipFill>
        <p:spPr>
          <a:xfrm>
            <a:off x="-228600" y="-11189043"/>
            <a:ext cx="9677400" cy="29468118"/>
          </a:xfrm>
          <a:prstGeom prst="rect">
            <a:avLst/>
          </a:prstGeom>
        </p:spPr>
      </p:pic>
      <p:sp>
        <p:nvSpPr>
          <p:cNvPr id="82947"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82949"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82950"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82951"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82952"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82955"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82956" name="AutoShape 19"/>
          <p:cNvSpPr>
            <a:spLocks/>
          </p:cNvSpPr>
          <p:nvPr/>
        </p:nvSpPr>
        <p:spPr bwMode="auto">
          <a:xfrm>
            <a:off x="381000" y="45720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82957"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82958"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82959" name="Rectangle 21"/>
          <p:cNvSpPr>
            <a:spLocks/>
          </p:cNvSpPr>
          <p:nvPr/>
        </p:nvSpPr>
        <p:spPr bwMode="auto">
          <a:xfrm>
            <a:off x="3197225" y="3357563"/>
            <a:ext cx="4921250" cy="2133600"/>
          </a:xfrm>
          <a:prstGeom prst="rect">
            <a:avLst/>
          </a:prstGeom>
          <a:noFill/>
          <a:ln w="12700">
            <a:noFill/>
            <a:miter lim="800000"/>
            <a:headEnd/>
            <a:tailEnd/>
          </a:ln>
        </p:spPr>
        <p:txBody>
          <a:bodyPr lIns="0" tIns="0" rIns="0" bIns="0" anchor="ctr">
            <a:prstTxWarp prst="textNoShape">
              <a:avLst/>
            </a:prstTxWarp>
          </a:bodyPr>
          <a:lstStyle/>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p:txBody>
      </p:sp>
      <p:sp>
        <p:nvSpPr>
          <p:cNvPr id="82960" name="Rectangle 22"/>
          <p:cNvSpPr>
            <a:spLocks/>
          </p:cNvSpPr>
          <p:nvPr/>
        </p:nvSpPr>
        <p:spPr bwMode="auto">
          <a:xfrm>
            <a:off x="533400" y="1385887"/>
            <a:ext cx="8610599" cy="619792"/>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Current ad campaign: WHERE HAPPINESS MEANS THE WORLD</a:t>
            </a:r>
            <a:endParaRPr lang="en-US" dirty="0">
              <a:solidFill>
                <a:srgbClr val="343434"/>
              </a:solidFill>
              <a:latin typeface="Comic Sans MS" charset="0"/>
              <a:sym typeface="Comic Sans MS" charset="0"/>
            </a:endParaRPr>
          </a:p>
        </p:txBody>
      </p:sp>
      <p:sp>
        <p:nvSpPr>
          <p:cNvPr id="82962" name="Rectangle 20"/>
          <p:cNvSpPr>
            <a:spLocks/>
          </p:cNvSpPr>
          <p:nvPr/>
        </p:nvSpPr>
        <p:spPr bwMode="auto">
          <a:xfrm>
            <a:off x="533400" y="3048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82963"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sp>
        <p:nvSpPr>
          <p:cNvPr id="82964" name="Rectangle 20"/>
          <p:cNvSpPr>
            <a:spLocks noChangeArrowheads="1"/>
          </p:cNvSpPr>
          <p:nvPr/>
        </p:nvSpPr>
        <p:spPr bwMode="auto">
          <a:xfrm>
            <a:off x="3200400" y="2590800"/>
            <a:ext cx="3276600" cy="2514600"/>
          </a:xfrm>
          <a:prstGeom prst="rect">
            <a:avLst/>
          </a:prstGeom>
          <a:noFill/>
          <a:ln w="9525">
            <a:noFill/>
            <a:miter lim="800000"/>
            <a:headEnd/>
            <a:tailEnd/>
          </a:ln>
          <a:effectLst/>
        </p:spPr>
        <p:txBody>
          <a:bodyPr>
            <a:prstTxWarp prst="textNoShape">
              <a:avLst/>
            </a:prstTxWarp>
          </a:bodyPr>
          <a:lstStyle/>
          <a:p>
            <a:pPr marL="179388" indent="-179388" eaLnBrk="1" hangingPunct="1">
              <a:spcBef>
                <a:spcPct val="20000"/>
              </a:spcBef>
            </a:pPr>
            <a:endParaRPr lang="en-US" dirty="0">
              <a:solidFill>
                <a:schemeClr val="bg1"/>
              </a:solidFill>
              <a:latin typeface="Comic Sans MS" charset="0"/>
              <a:ea typeface="Arial Unicode MS" charset="0"/>
              <a:cs typeface="Arial Unicode MS" charset="0"/>
            </a:endParaRPr>
          </a:p>
        </p:txBody>
      </p:sp>
      <p:sp>
        <p:nvSpPr>
          <p:cNvPr id="82965" name="Rectangle 21"/>
          <p:cNvSpPr>
            <a:spLocks noChangeArrowheads="1"/>
          </p:cNvSpPr>
          <p:nvPr/>
        </p:nvSpPr>
        <p:spPr bwMode="auto">
          <a:xfrm>
            <a:off x="6019800" y="2667000"/>
            <a:ext cx="2209800" cy="2133600"/>
          </a:xfrm>
          <a:prstGeom prst="rect">
            <a:avLst/>
          </a:prstGeom>
          <a:noFill/>
          <a:ln w="9525">
            <a:noFill/>
            <a:miter lim="800000"/>
            <a:headEnd/>
            <a:tailEnd/>
          </a:ln>
          <a:effectLst/>
        </p:spPr>
        <p:txBody>
          <a:bodyPr>
            <a:prstTxWarp prst="textNoShape">
              <a:avLst/>
            </a:prstTxWarp>
          </a:bodyPr>
          <a:lstStyle/>
          <a:p>
            <a:pPr marL="179388" indent="-179388" eaLnBrk="1" hangingPunct="1">
              <a:spcBef>
                <a:spcPct val="20000"/>
              </a:spcBef>
            </a:pPr>
            <a:r>
              <a:rPr lang="en-US" dirty="0" smtClean="0">
                <a:latin typeface="Comic Sans MS" charset="0"/>
              </a:rPr>
              <a:t> </a:t>
            </a:r>
            <a:endParaRPr lang="de-DE" dirty="0">
              <a:latin typeface="Comic Sans MS" charset="0"/>
            </a:endParaRPr>
          </a:p>
        </p:txBody>
      </p:sp>
      <p:pic>
        <p:nvPicPr>
          <p:cNvPr id="23" name="Picture 22" descr="banner7.jpg"/>
          <p:cNvPicPr>
            <a:picLocks noChangeAspect="1"/>
          </p:cNvPicPr>
          <p:nvPr/>
        </p:nvPicPr>
        <p:blipFill>
          <a:blip r:embed="rId4"/>
          <a:stretch>
            <a:fillRect/>
          </a:stretch>
        </p:blipFill>
        <p:spPr>
          <a:xfrm>
            <a:off x="304800" y="152400"/>
            <a:ext cx="9144000" cy="1214872"/>
          </a:xfrm>
          <a:prstGeom prst="rect">
            <a:avLst/>
          </a:prstGeom>
        </p:spPr>
      </p:pic>
      <p:pic>
        <p:nvPicPr>
          <p:cNvPr id="24" name="Picture 23" descr="titles.jpg"/>
          <p:cNvPicPr>
            <a:picLocks noChangeAspect="1"/>
          </p:cNvPicPr>
          <p:nvPr/>
        </p:nvPicPr>
        <p:blipFill>
          <a:blip r:embed="rId5"/>
          <a:stretch>
            <a:fillRect/>
          </a:stretch>
        </p:blipFill>
        <p:spPr>
          <a:xfrm>
            <a:off x="304800" y="351272"/>
            <a:ext cx="3276600" cy="791728"/>
          </a:xfrm>
          <a:prstGeom prst="rect">
            <a:avLst/>
          </a:prstGeom>
        </p:spPr>
      </p:pic>
      <p:pic>
        <p:nvPicPr>
          <p:cNvPr id="25" name="Picture 24" descr="med5647.jpg"/>
          <p:cNvPicPr>
            <a:picLocks noChangeAspect="1"/>
          </p:cNvPicPr>
          <p:nvPr/>
        </p:nvPicPr>
        <p:blipFill>
          <a:blip r:embed="rId6"/>
          <a:stretch>
            <a:fillRect/>
          </a:stretch>
        </p:blipFill>
        <p:spPr>
          <a:xfrm>
            <a:off x="2546351" y="2590800"/>
            <a:ext cx="3369998" cy="3917156"/>
          </a:xfrm>
          <a:prstGeom prst="rect">
            <a:avLst/>
          </a:prstGeom>
        </p:spPr>
      </p:pic>
      <p:pic>
        <p:nvPicPr>
          <p:cNvPr id="27" name="Picture 26" descr="hapines546.jpg"/>
          <p:cNvPicPr>
            <a:picLocks noChangeAspect="1"/>
          </p:cNvPicPr>
          <p:nvPr/>
        </p:nvPicPr>
        <p:blipFill>
          <a:blip r:embed="rId7"/>
          <a:stretch>
            <a:fillRect/>
          </a:stretch>
        </p:blipFill>
        <p:spPr>
          <a:xfrm>
            <a:off x="5916349" y="2005679"/>
            <a:ext cx="3429000" cy="4757992"/>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bacground.jpg"/>
          <p:cNvPicPr>
            <a:picLocks noChangeAspect="1"/>
          </p:cNvPicPr>
          <p:nvPr/>
        </p:nvPicPr>
        <p:blipFill>
          <a:blip r:embed="rId3"/>
          <a:stretch>
            <a:fillRect/>
          </a:stretch>
        </p:blipFill>
        <p:spPr>
          <a:xfrm>
            <a:off x="0" y="-10492946"/>
            <a:ext cx="9372600" cy="27843892"/>
          </a:xfrm>
          <a:prstGeom prst="rect">
            <a:avLst/>
          </a:prstGeom>
        </p:spPr>
      </p:pic>
      <p:sp>
        <p:nvSpPr>
          <p:cNvPr id="55299"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01"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55302"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55303"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55304"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971800" y="1828800"/>
            <a:ext cx="5715000" cy="4800600"/>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21" name="AutoShape 13"/>
          <p:cNvSpPr>
            <a:spLocks/>
          </p:cNvSpPr>
          <p:nvPr/>
        </p:nvSpPr>
        <p:spPr bwMode="auto">
          <a:xfrm>
            <a:off x="3124200" y="2286000"/>
            <a:ext cx="5257800" cy="3962400"/>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pPr algn="ctr" defTabSz="642938"/>
            <a:endParaRPr lang="en-US" sz="2000" dirty="0" smtClean="0"/>
          </a:p>
          <a:p>
            <a:pPr algn="ctr" defTabSz="642938"/>
            <a:r>
              <a:rPr lang="en-US" sz="2000" dirty="0" smtClean="0"/>
              <a:t>Worldwide leader in all-inclusive holidays</a:t>
            </a:r>
          </a:p>
          <a:p>
            <a:pPr algn="ctr" defTabSz="642938"/>
            <a:endParaRPr lang="en-US" sz="2000" dirty="0" smtClean="0">
              <a:solidFill>
                <a:srgbClr val="000000"/>
              </a:solidFill>
              <a:sym typeface="Gill Sans" charset="0"/>
            </a:endParaRPr>
          </a:p>
          <a:p>
            <a:pPr algn="ctr" defTabSz="642938" eaLnBrk="1" hangingPunct="1"/>
            <a:r>
              <a:rPr lang="en-US" sz="2000" dirty="0" smtClean="0">
                <a:solidFill>
                  <a:srgbClr val="000000"/>
                </a:solidFill>
                <a:sym typeface="Gill Sans" charset="0"/>
              </a:rPr>
              <a:t>140 resort villages in Mediterranean, snow, inland, and tropical locations in 40 countries</a:t>
            </a:r>
          </a:p>
          <a:p>
            <a:pPr algn="ctr" defTabSz="642938" eaLnBrk="1" hangingPunct="1"/>
            <a:endParaRPr lang="en-US" sz="2000" dirty="0" smtClean="0">
              <a:solidFill>
                <a:srgbClr val="000000"/>
              </a:solidFill>
              <a:sym typeface="Gill Sans" charset="0"/>
            </a:endParaRPr>
          </a:p>
          <a:p>
            <a:pPr algn="ctr" defTabSz="642938" eaLnBrk="1" hangingPunct="1"/>
            <a:r>
              <a:rPr lang="en-US" sz="2000" dirty="0" smtClean="0">
                <a:solidFill>
                  <a:srgbClr val="000000"/>
                </a:solidFill>
                <a:sym typeface="Gill Sans" charset="0"/>
              </a:rPr>
              <a:t>Operates tours and 2 cruise liners:</a:t>
            </a:r>
          </a:p>
          <a:p>
            <a:pPr algn="ctr" defTabSz="642938" eaLnBrk="1" hangingPunct="1"/>
            <a:r>
              <a:rPr lang="en-US" sz="2000" dirty="0" smtClean="0">
                <a:solidFill>
                  <a:srgbClr val="000000"/>
                </a:solidFill>
                <a:sym typeface="Gill Sans" charset="0"/>
              </a:rPr>
              <a:t>Club Med 1 (Caribbean sailing)</a:t>
            </a:r>
          </a:p>
          <a:p>
            <a:pPr algn="ctr" defTabSz="642938" eaLnBrk="1" hangingPunct="1"/>
            <a:r>
              <a:rPr lang="en-US" sz="2000" dirty="0" smtClean="0">
                <a:solidFill>
                  <a:srgbClr val="000000"/>
                </a:solidFill>
                <a:sym typeface="Gill Sans" charset="0"/>
              </a:rPr>
              <a:t>Club Med 2 (Pacific sailing)</a:t>
            </a:r>
          </a:p>
          <a:p>
            <a:pPr algn="ctr" defTabSz="642938" eaLnBrk="1" hangingPunct="1"/>
            <a:endParaRPr lang="en-US" sz="2000" dirty="0" smtClean="0">
              <a:solidFill>
                <a:srgbClr val="000000"/>
              </a:solidFill>
              <a:sym typeface="Gill Sans" charset="0"/>
            </a:endParaRPr>
          </a:p>
          <a:p>
            <a:pPr algn="ctr" defTabSz="642938"/>
            <a:r>
              <a:rPr lang="en-US" sz="2000" dirty="0" smtClean="0"/>
              <a:t>Marketed by over 1500 travel agencies, through its direct and indirect distribution networks</a:t>
            </a:r>
            <a:endParaRPr lang="en-US" sz="2000" dirty="0">
              <a:solidFill>
                <a:srgbClr val="000000"/>
              </a:solidFill>
              <a:sym typeface="Gill Sans" charset="0"/>
            </a:endParaRPr>
          </a:p>
        </p:txBody>
      </p:sp>
      <p:sp>
        <p:nvSpPr>
          <p:cNvPr id="55307"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55308"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55309" name="Rectangle 18"/>
          <p:cNvSpPr>
            <a:spLocks/>
          </p:cNvSpPr>
          <p:nvPr/>
        </p:nvSpPr>
        <p:spPr bwMode="auto">
          <a:xfrm>
            <a:off x="298450" y="2990850"/>
            <a:ext cx="2222500"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a:solidFill>
                  <a:srgbClr val="FFFFFF"/>
                </a:solidFill>
                <a:latin typeface="Comic Sans MS" charset="0"/>
                <a:sym typeface="Comic Sans MS" charset="0"/>
              </a:rPr>
              <a:t>Symptoms</a:t>
            </a:r>
          </a:p>
        </p:txBody>
      </p:sp>
      <p:sp>
        <p:nvSpPr>
          <p:cNvPr id="55310" name="AutoShape 19"/>
          <p:cNvSpPr>
            <a:spLocks/>
          </p:cNvSpPr>
          <p:nvPr/>
        </p:nvSpPr>
        <p:spPr bwMode="auto">
          <a:xfrm>
            <a:off x="381000" y="29718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11"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55312" name="Rectangle 21"/>
          <p:cNvSpPr>
            <a:spLocks/>
          </p:cNvSpPr>
          <p:nvPr/>
        </p:nvSpPr>
        <p:spPr bwMode="auto">
          <a:xfrm>
            <a:off x="3197225" y="3357563"/>
            <a:ext cx="4921250" cy="2133600"/>
          </a:xfrm>
          <a:prstGeom prst="rect">
            <a:avLst/>
          </a:prstGeom>
          <a:noFill/>
          <a:ln w="12700">
            <a:noFill/>
            <a:miter lim="800000"/>
            <a:headEnd/>
            <a:tailEnd/>
          </a:ln>
        </p:spPr>
        <p:txBody>
          <a:bodyPr lIns="0" tIns="0" rIns="0" bIns="0" anchor="ctr">
            <a:prstTxWarp prst="textNoShape">
              <a:avLst/>
            </a:prstTxWarp>
          </a:bodyPr>
          <a:lstStyle/>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p:txBody>
      </p:sp>
      <p:sp>
        <p:nvSpPr>
          <p:cNvPr id="55313" name="Rectangle 22"/>
          <p:cNvSpPr>
            <a:spLocks/>
          </p:cNvSpPr>
          <p:nvPr/>
        </p:nvSpPr>
        <p:spPr bwMode="auto">
          <a:xfrm>
            <a:off x="2971800" y="1828800"/>
            <a:ext cx="5375275" cy="366713"/>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COMPANY BACKGROUND</a:t>
            </a:r>
            <a:endParaRPr lang="en-US" dirty="0">
              <a:solidFill>
                <a:srgbClr val="343434"/>
              </a:solidFill>
              <a:latin typeface="Comic Sans MS" charset="0"/>
              <a:sym typeface="Comic Sans MS" charset="0"/>
            </a:endParaRPr>
          </a:p>
        </p:txBody>
      </p:sp>
      <p:sp>
        <p:nvSpPr>
          <p:cNvPr id="55315" name="Rectangle 20"/>
          <p:cNvSpPr>
            <a:spLocks/>
          </p:cNvSpPr>
          <p:nvPr/>
        </p:nvSpPr>
        <p:spPr bwMode="auto">
          <a:xfrm>
            <a:off x="533400" y="29718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55316"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pic>
        <p:nvPicPr>
          <p:cNvPr id="22" name="Picture 21" descr="clubmedbanner.jpg"/>
          <p:cNvPicPr>
            <a:picLocks noChangeAspect="1"/>
          </p:cNvPicPr>
          <p:nvPr/>
        </p:nvPicPr>
        <p:blipFill>
          <a:blip r:embed="rId4"/>
          <a:stretch>
            <a:fillRect/>
          </a:stretch>
        </p:blipFill>
        <p:spPr>
          <a:xfrm>
            <a:off x="298450" y="53898"/>
            <a:ext cx="8845550" cy="1564152"/>
          </a:xfrm>
          <a:prstGeom prst="rect">
            <a:avLst/>
          </a:prstGeom>
        </p:spPr>
      </p:pic>
      <p:pic>
        <p:nvPicPr>
          <p:cNvPr id="25" name="Picture 24" descr="med.jpg"/>
          <p:cNvPicPr>
            <a:picLocks noChangeAspect="1"/>
          </p:cNvPicPr>
          <p:nvPr/>
        </p:nvPicPr>
        <p:blipFill>
          <a:blip r:embed="rId5"/>
          <a:stretch>
            <a:fillRect/>
          </a:stretch>
        </p:blipFill>
        <p:spPr>
          <a:xfrm>
            <a:off x="0" y="228600"/>
            <a:ext cx="3619500" cy="800100"/>
          </a:xfrm>
          <a:prstGeom prst="rect">
            <a:avLst/>
          </a:prstGeom>
        </p:spPr>
      </p:pic>
      <p:pic>
        <p:nvPicPr>
          <p:cNvPr id="26" name="Picture 25" descr="blue.jpg"/>
          <p:cNvPicPr>
            <a:picLocks noChangeAspect="1"/>
          </p:cNvPicPr>
          <p:nvPr/>
        </p:nvPicPr>
        <p:blipFill>
          <a:blip r:embed="rId6"/>
          <a:stretch>
            <a:fillRect/>
          </a:stretch>
        </p:blipFill>
        <p:spPr>
          <a:xfrm>
            <a:off x="0" y="906849"/>
            <a:ext cx="3619500" cy="445151"/>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bacground.jpg"/>
          <p:cNvPicPr>
            <a:picLocks noChangeAspect="1"/>
          </p:cNvPicPr>
          <p:nvPr/>
        </p:nvPicPr>
        <p:blipFill>
          <a:blip r:embed="rId3"/>
          <a:stretch>
            <a:fillRect/>
          </a:stretch>
        </p:blipFill>
        <p:spPr>
          <a:xfrm>
            <a:off x="-228600" y="-11189043"/>
            <a:ext cx="9677400" cy="29468118"/>
          </a:xfrm>
          <a:prstGeom prst="rect">
            <a:avLst/>
          </a:prstGeom>
        </p:spPr>
      </p:pic>
      <p:sp>
        <p:nvSpPr>
          <p:cNvPr id="82947"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82949"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82950"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82951"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82952"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860675" y="1752600"/>
            <a:ext cx="5943600" cy="4938714"/>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21" name="AutoShape 13"/>
          <p:cNvSpPr>
            <a:spLocks/>
          </p:cNvSpPr>
          <p:nvPr/>
        </p:nvSpPr>
        <p:spPr bwMode="auto">
          <a:xfrm>
            <a:off x="2860675" y="1752600"/>
            <a:ext cx="5943600" cy="4938714"/>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endParaRPr lang="en-US" sz="2000" dirty="0" smtClean="0"/>
          </a:p>
          <a:p>
            <a:pPr algn="ctr"/>
            <a:r>
              <a:rPr lang="en-US" sz="2000" b="1" dirty="0" smtClean="0"/>
              <a:t>WHERE HAPPINESS MEANS THE WORLD</a:t>
            </a:r>
          </a:p>
        </p:txBody>
      </p:sp>
      <p:sp>
        <p:nvSpPr>
          <p:cNvPr id="82955"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82956" name="AutoShape 19"/>
          <p:cNvSpPr>
            <a:spLocks/>
          </p:cNvSpPr>
          <p:nvPr/>
        </p:nvSpPr>
        <p:spPr bwMode="auto">
          <a:xfrm>
            <a:off x="381000" y="45720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82957"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82958"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82959" name="Rectangle 21"/>
          <p:cNvSpPr>
            <a:spLocks/>
          </p:cNvSpPr>
          <p:nvPr/>
        </p:nvSpPr>
        <p:spPr bwMode="auto">
          <a:xfrm>
            <a:off x="3197225" y="3357563"/>
            <a:ext cx="4921250" cy="2133600"/>
          </a:xfrm>
          <a:prstGeom prst="rect">
            <a:avLst/>
          </a:prstGeom>
          <a:noFill/>
          <a:ln w="12700">
            <a:noFill/>
            <a:miter lim="800000"/>
            <a:headEnd/>
            <a:tailEnd/>
          </a:ln>
        </p:spPr>
        <p:txBody>
          <a:bodyPr lIns="0" tIns="0" rIns="0" bIns="0" anchor="ctr">
            <a:prstTxWarp prst="textNoShape">
              <a:avLst/>
            </a:prstTxWarp>
          </a:bodyPr>
          <a:lstStyle/>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p:txBody>
      </p:sp>
      <p:sp>
        <p:nvSpPr>
          <p:cNvPr id="82960" name="Rectangle 22"/>
          <p:cNvSpPr>
            <a:spLocks/>
          </p:cNvSpPr>
          <p:nvPr/>
        </p:nvSpPr>
        <p:spPr bwMode="auto">
          <a:xfrm>
            <a:off x="2860675" y="1385887"/>
            <a:ext cx="5375275" cy="366713"/>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Current ad campaign</a:t>
            </a:r>
            <a:endParaRPr lang="en-US" dirty="0">
              <a:solidFill>
                <a:srgbClr val="343434"/>
              </a:solidFill>
              <a:latin typeface="Comic Sans MS" charset="0"/>
              <a:sym typeface="Comic Sans MS" charset="0"/>
            </a:endParaRPr>
          </a:p>
        </p:txBody>
      </p:sp>
      <p:sp>
        <p:nvSpPr>
          <p:cNvPr id="82962" name="Rectangle 20"/>
          <p:cNvSpPr>
            <a:spLocks/>
          </p:cNvSpPr>
          <p:nvPr/>
        </p:nvSpPr>
        <p:spPr bwMode="auto">
          <a:xfrm>
            <a:off x="533400" y="3048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82963"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sp>
        <p:nvSpPr>
          <p:cNvPr id="82964" name="Rectangle 20"/>
          <p:cNvSpPr>
            <a:spLocks noChangeArrowheads="1"/>
          </p:cNvSpPr>
          <p:nvPr/>
        </p:nvSpPr>
        <p:spPr bwMode="auto">
          <a:xfrm>
            <a:off x="3200400" y="2590800"/>
            <a:ext cx="3276600" cy="2514600"/>
          </a:xfrm>
          <a:prstGeom prst="rect">
            <a:avLst/>
          </a:prstGeom>
          <a:noFill/>
          <a:ln w="9525">
            <a:noFill/>
            <a:miter lim="800000"/>
            <a:headEnd/>
            <a:tailEnd/>
          </a:ln>
          <a:effectLst/>
        </p:spPr>
        <p:txBody>
          <a:bodyPr>
            <a:prstTxWarp prst="textNoShape">
              <a:avLst/>
            </a:prstTxWarp>
          </a:bodyPr>
          <a:lstStyle/>
          <a:p>
            <a:pPr marL="179388" indent="-179388" eaLnBrk="1" hangingPunct="1">
              <a:spcBef>
                <a:spcPct val="20000"/>
              </a:spcBef>
            </a:pPr>
            <a:endParaRPr lang="en-US" dirty="0">
              <a:solidFill>
                <a:schemeClr val="bg1"/>
              </a:solidFill>
              <a:latin typeface="Comic Sans MS" charset="0"/>
              <a:ea typeface="Arial Unicode MS" charset="0"/>
              <a:cs typeface="Arial Unicode MS" charset="0"/>
            </a:endParaRPr>
          </a:p>
        </p:txBody>
      </p:sp>
      <p:sp>
        <p:nvSpPr>
          <p:cNvPr id="82965" name="Rectangle 21"/>
          <p:cNvSpPr>
            <a:spLocks noChangeArrowheads="1"/>
          </p:cNvSpPr>
          <p:nvPr/>
        </p:nvSpPr>
        <p:spPr bwMode="auto">
          <a:xfrm>
            <a:off x="6019800" y="2667000"/>
            <a:ext cx="2209800" cy="2133600"/>
          </a:xfrm>
          <a:prstGeom prst="rect">
            <a:avLst/>
          </a:prstGeom>
          <a:noFill/>
          <a:ln w="9525">
            <a:noFill/>
            <a:miter lim="800000"/>
            <a:headEnd/>
            <a:tailEnd/>
          </a:ln>
          <a:effectLst/>
        </p:spPr>
        <p:txBody>
          <a:bodyPr>
            <a:prstTxWarp prst="textNoShape">
              <a:avLst/>
            </a:prstTxWarp>
          </a:bodyPr>
          <a:lstStyle/>
          <a:p>
            <a:pPr marL="179388" indent="-179388" eaLnBrk="1" hangingPunct="1">
              <a:spcBef>
                <a:spcPct val="20000"/>
              </a:spcBef>
            </a:pPr>
            <a:r>
              <a:rPr lang="en-US" dirty="0" smtClean="0">
                <a:latin typeface="Comic Sans MS" charset="0"/>
              </a:rPr>
              <a:t> </a:t>
            </a:r>
            <a:endParaRPr lang="de-DE" dirty="0">
              <a:latin typeface="Comic Sans MS" charset="0"/>
            </a:endParaRPr>
          </a:p>
        </p:txBody>
      </p:sp>
      <p:pic>
        <p:nvPicPr>
          <p:cNvPr id="24" name="Picture 23" descr="titles.jpg"/>
          <p:cNvPicPr>
            <a:picLocks noChangeAspect="1"/>
          </p:cNvPicPr>
          <p:nvPr/>
        </p:nvPicPr>
        <p:blipFill>
          <a:blip r:embed="rId4"/>
          <a:stretch>
            <a:fillRect/>
          </a:stretch>
        </p:blipFill>
        <p:spPr>
          <a:xfrm>
            <a:off x="304800" y="351272"/>
            <a:ext cx="3276600" cy="791728"/>
          </a:xfrm>
          <a:prstGeom prst="rect">
            <a:avLst/>
          </a:prstGeom>
        </p:spPr>
      </p:pic>
      <p:pic>
        <p:nvPicPr>
          <p:cNvPr id="26" name="Picture 25" descr="addanemark.jpg"/>
          <p:cNvPicPr>
            <a:picLocks noChangeAspect="1"/>
          </p:cNvPicPr>
          <p:nvPr/>
        </p:nvPicPr>
        <p:blipFill>
          <a:blip r:embed="rId5"/>
          <a:stretch>
            <a:fillRect/>
          </a:stretch>
        </p:blipFill>
        <p:spPr>
          <a:xfrm>
            <a:off x="0" y="-1196340"/>
            <a:ext cx="9144000" cy="8488680"/>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bacground.jpg"/>
          <p:cNvPicPr>
            <a:picLocks noChangeAspect="1"/>
          </p:cNvPicPr>
          <p:nvPr/>
        </p:nvPicPr>
        <p:blipFill>
          <a:blip r:embed="rId3"/>
          <a:stretch>
            <a:fillRect/>
          </a:stretch>
        </p:blipFill>
        <p:spPr>
          <a:xfrm>
            <a:off x="-228600" y="-11189043"/>
            <a:ext cx="9677400" cy="29468118"/>
          </a:xfrm>
          <a:prstGeom prst="rect">
            <a:avLst/>
          </a:prstGeom>
        </p:spPr>
      </p:pic>
      <p:sp>
        <p:nvSpPr>
          <p:cNvPr id="82947"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82949"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82950"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82951"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82952"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860675" y="1752600"/>
            <a:ext cx="5943600" cy="4938714"/>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82955"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82956" name="AutoShape 19"/>
          <p:cNvSpPr>
            <a:spLocks/>
          </p:cNvSpPr>
          <p:nvPr/>
        </p:nvSpPr>
        <p:spPr bwMode="auto">
          <a:xfrm>
            <a:off x="381000" y="45720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82957"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82958"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82959" name="Rectangle 21"/>
          <p:cNvSpPr>
            <a:spLocks/>
          </p:cNvSpPr>
          <p:nvPr/>
        </p:nvSpPr>
        <p:spPr bwMode="auto">
          <a:xfrm>
            <a:off x="3197225" y="3357563"/>
            <a:ext cx="4921250" cy="2133600"/>
          </a:xfrm>
          <a:prstGeom prst="rect">
            <a:avLst/>
          </a:prstGeom>
          <a:noFill/>
          <a:ln w="12700">
            <a:noFill/>
            <a:miter lim="800000"/>
            <a:headEnd/>
            <a:tailEnd/>
          </a:ln>
        </p:spPr>
        <p:txBody>
          <a:bodyPr lIns="0" tIns="0" rIns="0" bIns="0" anchor="ctr">
            <a:prstTxWarp prst="textNoShape">
              <a:avLst/>
            </a:prstTxWarp>
          </a:bodyPr>
          <a:lstStyle/>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p:txBody>
      </p:sp>
      <p:sp>
        <p:nvSpPr>
          <p:cNvPr id="82960" name="Rectangle 22"/>
          <p:cNvSpPr>
            <a:spLocks/>
          </p:cNvSpPr>
          <p:nvPr/>
        </p:nvSpPr>
        <p:spPr bwMode="auto">
          <a:xfrm>
            <a:off x="2860675" y="1385887"/>
            <a:ext cx="5375275" cy="366713"/>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Current ad campaign</a:t>
            </a:r>
            <a:endParaRPr lang="en-US" dirty="0">
              <a:solidFill>
                <a:srgbClr val="343434"/>
              </a:solidFill>
              <a:latin typeface="Comic Sans MS" charset="0"/>
              <a:sym typeface="Comic Sans MS" charset="0"/>
            </a:endParaRPr>
          </a:p>
        </p:txBody>
      </p:sp>
      <p:sp>
        <p:nvSpPr>
          <p:cNvPr id="82962" name="Rectangle 20"/>
          <p:cNvSpPr>
            <a:spLocks/>
          </p:cNvSpPr>
          <p:nvPr/>
        </p:nvSpPr>
        <p:spPr bwMode="auto">
          <a:xfrm>
            <a:off x="533400" y="3048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82963"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sp>
        <p:nvSpPr>
          <p:cNvPr id="82964" name="Rectangle 20"/>
          <p:cNvSpPr>
            <a:spLocks noChangeArrowheads="1"/>
          </p:cNvSpPr>
          <p:nvPr/>
        </p:nvSpPr>
        <p:spPr bwMode="auto">
          <a:xfrm>
            <a:off x="3200400" y="2590800"/>
            <a:ext cx="3276600" cy="2514600"/>
          </a:xfrm>
          <a:prstGeom prst="rect">
            <a:avLst/>
          </a:prstGeom>
          <a:noFill/>
          <a:ln w="9525">
            <a:noFill/>
            <a:miter lim="800000"/>
            <a:headEnd/>
            <a:tailEnd/>
          </a:ln>
          <a:effectLst/>
        </p:spPr>
        <p:txBody>
          <a:bodyPr>
            <a:prstTxWarp prst="textNoShape">
              <a:avLst/>
            </a:prstTxWarp>
          </a:bodyPr>
          <a:lstStyle/>
          <a:p>
            <a:pPr marL="179388" indent="-179388" eaLnBrk="1" hangingPunct="1">
              <a:spcBef>
                <a:spcPct val="20000"/>
              </a:spcBef>
            </a:pPr>
            <a:endParaRPr lang="en-US" dirty="0">
              <a:solidFill>
                <a:schemeClr val="bg1"/>
              </a:solidFill>
              <a:latin typeface="Comic Sans MS" charset="0"/>
              <a:ea typeface="Arial Unicode MS" charset="0"/>
              <a:cs typeface="Arial Unicode MS" charset="0"/>
            </a:endParaRPr>
          </a:p>
        </p:txBody>
      </p:sp>
      <p:sp>
        <p:nvSpPr>
          <p:cNvPr id="82965" name="Rectangle 21"/>
          <p:cNvSpPr>
            <a:spLocks noChangeArrowheads="1"/>
          </p:cNvSpPr>
          <p:nvPr/>
        </p:nvSpPr>
        <p:spPr bwMode="auto">
          <a:xfrm>
            <a:off x="6019800" y="2667000"/>
            <a:ext cx="2209800" cy="2133600"/>
          </a:xfrm>
          <a:prstGeom prst="rect">
            <a:avLst/>
          </a:prstGeom>
          <a:noFill/>
          <a:ln w="9525">
            <a:noFill/>
            <a:miter lim="800000"/>
            <a:headEnd/>
            <a:tailEnd/>
          </a:ln>
          <a:effectLst/>
        </p:spPr>
        <p:txBody>
          <a:bodyPr>
            <a:prstTxWarp prst="textNoShape">
              <a:avLst/>
            </a:prstTxWarp>
          </a:bodyPr>
          <a:lstStyle/>
          <a:p>
            <a:pPr marL="179388" indent="-179388" eaLnBrk="1" hangingPunct="1">
              <a:spcBef>
                <a:spcPct val="20000"/>
              </a:spcBef>
            </a:pPr>
            <a:r>
              <a:rPr lang="en-US" dirty="0" smtClean="0">
                <a:latin typeface="Comic Sans MS" charset="0"/>
              </a:rPr>
              <a:t> </a:t>
            </a:r>
            <a:endParaRPr lang="de-DE" dirty="0">
              <a:latin typeface="Comic Sans MS" charset="0"/>
            </a:endParaRPr>
          </a:p>
        </p:txBody>
      </p:sp>
      <p:pic>
        <p:nvPicPr>
          <p:cNvPr id="23" name="Picture 22" descr="6a00d8341e0a5653ef00e54fe1f9708833-800wi.jpg"/>
          <p:cNvPicPr>
            <a:picLocks noChangeAspect="1"/>
          </p:cNvPicPr>
          <p:nvPr/>
        </p:nvPicPr>
        <p:blipFill>
          <a:blip r:embed="rId4"/>
          <a:stretch>
            <a:fillRect/>
          </a:stretch>
        </p:blipFill>
        <p:spPr>
          <a:xfrm>
            <a:off x="-228600" y="-271462"/>
            <a:ext cx="9677400" cy="7258050"/>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bacground.jpg"/>
          <p:cNvPicPr>
            <a:picLocks noChangeAspect="1"/>
          </p:cNvPicPr>
          <p:nvPr/>
        </p:nvPicPr>
        <p:blipFill>
          <a:blip r:embed="rId3"/>
          <a:stretch>
            <a:fillRect/>
          </a:stretch>
        </p:blipFill>
        <p:spPr>
          <a:xfrm>
            <a:off x="-228600" y="-11189043"/>
            <a:ext cx="9677400" cy="29468118"/>
          </a:xfrm>
          <a:prstGeom prst="rect">
            <a:avLst/>
          </a:prstGeom>
        </p:spPr>
      </p:pic>
      <p:sp>
        <p:nvSpPr>
          <p:cNvPr id="82947"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82949"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82950"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82951"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82952"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860675" y="1752600"/>
            <a:ext cx="5943600" cy="4938714"/>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21" name="AutoShape 13"/>
          <p:cNvSpPr>
            <a:spLocks/>
          </p:cNvSpPr>
          <p:nvPr/>
        </p:nvSpPr>
        <p:spPr bwMode="auto">
          <a:xfrm>
            <a:off x="2860675" y="1752600"/>
            <a:ext cx="5943600" cy="4938714"/>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endParaRPr lang="en-US" sz="2000" dirty="0" smtClean="0"/>
          </a:p>
          <a:p>
            <a:pPr algn="ctr"/>
            <a:r>
              <a:rPr lang="en-US" sz="2000" b="1" dirty="0" smtClean="0"/>
              <a:t>WHERE HAPPINESS MEANS THE WORLD</a:t>
            </a:r>
          </a:p>
        </p:txBody>
      </p:sp>
      <p:sp>
        <p:nvSpPr>
          <p:cNvPr id="82955"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82956" name="AutoShape 19"/>
          <p:cNvSpPr>
            <a:spLocks/>
          </p:cNvSpPr>
          <p:nvPr/>
        </p:nvSpPr>
        <p:spPr bwMode="auto">
          <a:xfrm>
            <a:off x="381000" y="45720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82957"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82958"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82959" name="Rectangle 21"/>
          <p:cNvSpPr>
            <a:spLocks/>
          </p:cNvSpPr>
          <p:nvPr/>
        </p:nvSpPr>
        <p:spPr bwMode="auto">
          <a:xfrm>
            <a:off x="3197225" y="3357563"/>
            <a:ext cx="4921250" cy="2133600"/>
          </a:xfrm>
          <a:prstGeom prst="rect">
            <a:avLst/>
          </a:prstGeom>
          <a:noFill/>
          <a:ln w="12700">
            <a:noFill/>
            <a:miter lim="800000"/>
            <a:headEnd/>
            <a:tailEnd/>
          </a:ln>
        </p:spPr>
        <p:txBody>
          <a:bodyPr lIns="0" tIns="0" rIns="0" bIns="0" anchor="ctr">
            <a:prstTxWarp prst="textNoShape">
              <a:avLst/>
            </a:prstTxWarp>
          </a:bodyPr>
          <a:lstStyle/>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p:txBody>
      </p:sp>
      <p:sp>
        <p:nvSpPr>
          <p:cNvPr id="82960" name="Rectangle 22"/>
          <p:cNvSpPr>
            <a:spLocks/>
          </p:cNvSpPr>
          <p:nvPr/>
        </p:nvSpPr>
        <p:spPr bwMode="auto">
          <a:xfrm>
            <a:off x="2860675" y="1385887"/>
            <a:ext cx="5375275" cy="366713"/>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Current ad campaign</a:t>
            </a:r>
            <a:endParaRPr lang="en-US" dirty="0">
              <a:solidFill>
                <a:srgbClr val="343434"/>
              </a:solidFill>
              <a:latin typeface="Comic Sans MS" charset="0"/>
              <a:sym typeface="Comic Sans MS" charset="0"/>
            </a:endParaRPr>
          </a:p>
        </p:txBody>
      </p:sp>
      <p:sp>
        <p:nvSpPr>
          <p:cNvPr id="82962" name="Rectangle 20"/>
          <p:cNvSpPr>
            <a:spLocks/>
          </p:cNvSpPr>
          <p:nvPr/>
        </p:nvSpPr>
        <p:spPr bwMode="auto">
          <a:xfrm>
            <a:off x="533400" y="3048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82963"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sp>
        <p:nvSpPr>
          <p:cNvPr id="82964" name="Rectangle 20"/>
          <p:cNvSpPr>
            <a:spLocks noChangeArrowheads="1"/>
          </p:cNvSpPr>
          <p:nvPr/>
        </p:nvSpPr>
        <p:spPr bwMode="auto">
          <a:xfrm>
            <a:off x="3200400" y="2590800"/>
            <a:ext cx="3276600" cy="2514600"/>
          </a:xfrm>
          <a:prstGeom prst="rect">
            <a:avLst/>
          </a:prstGeom>
          <a:noFill/>
          <a:ln w="9525">
            <a:noFill/>
            <a:miter lim="800000"/>
            <a:headEnd/>
            <a:tailEnd/>
          </a:ln>
          <a:effectLst/>
        </p:spPr>
        <p:txBody>
          <a:bodyPr>
            <a:prstTxWarp prst="textNoShape">
              <a:avLst/>
            </a:prstTxWarp>
          </a:bodyPr>
          <a:lstStyle/>
          <a:p>
            <a:pPr marL="179388" indent="-179388" eaLnBrk="1" hangingPunct="1">
              <a:spcBef>
                <a:spcPct val="20000"/>
              </a:spcBef>
            </a:pPr>
            <a:endParaRPr lang="en-US" dirty="0">
              <a:solidFill>
                <a:schemeClr val="bg1"/>
              </a:solidFill>
              <a:latin typeface="Comic Sans MS" charset="0"/>
              <a:ea typeface="Arial Unicode MS" charset="0"/>
              <a:cs typeface="Arial Unicode MS" charset="0"/>
            </a:endParaRPr>
          </a:p>
        </p:txBody>
      </p:sp>
      <p:sp>
        <p:nvSpPr>
          <p:cNvPr id="82965" name="Rectangle 21"/>
          <p:cNvSpPr>
            <a:spLocks noChangeArrowheads="1"/>
          </p:cNvSpPr>
          <p:nvPr/>
        </p:nvSpPr>
        <p:spPr bwMode="auto">
          <a:xfrm>
            <a:off x="6019800" y="2667000"/>
            <a:ext cx="2209800" cy="2133600"/>
          </a:xfrm>
          <a:prstGeom prst="rect">
            <a:avLst/>
          </a:prstGeom>
          <a:noFill/>
          <a:ln w="9525">
            <a:noFill/>
            <a:miter lim="800000"/>
            <a:headEnd/>
            <a:tailEnd/>
          </a:ln>
          <a:effectLst/>
        </p:spPr>
        <p:txBody>
          <a:bodyPr>
            <a:prstTxWarp prst="textNoShape">
              <a:avLst/>
            </a:prstTxWarp>
          </a:bodyPr>
          <a:lstStyle/>
          <a:p>
            <a:pPr marL="179388" indent="-179388" eaLnBrk="1" hangingPunct="1">
              <a:spcBef>
                <a:spcPct val="20000"/>
              </a:spcBef>
            </a:pPr>
            <a:r>
              <a:rPr lang="en-US" dirty="0" smtClean="0">
                <a:latin typeface="Comic Sans MS" charset="0"/>
              </a:rPr>
              <a:t> </a:t>
            </a:r>
            <a:endParaRPr lang="de-DE" dirty="0">
              <a:latin typeface="Comic Sans MS" charset="0"/>
            </a:endParaRPr>
          </a:p>
        </p:txBody>
      </p:sp>
      <p:pic>
        <p:nvPicPr>
          <p:cNvPr id="24" name="Picture 23" descr="titles.jpg"/>
          <p:cNvPicPr>
            <a:picLocks noChangeAspect="1"/>
          </p:cNvPicPr>
          <p:nvPr/>
        </p:nvPicPr>
        <p:blipFill>
          <a:blip r:embed="rId4"/>
          <a:stretch>
            <a:fillRect/>
          </a:stretch>
        </p:blipFill>
        <p:spPr>
          <a:xfrm>
            <a:off x="304800" y="351272"/>
            <a:ext cx="3276600" cy="791728"/>
          </a:xfrm>
          <a:prstGeom prst="rect">
            <a:avLst/>
          </a:prstGeom>
        </p:spPr>
      </p:pic>
      <p:pic>
        <p:nvPicPr>
          <p:cNvPr id="23" name="Picture 22" descr="honeymoneads.jpg"/>
          <p:cNvPicPr>
            <a:picLocks noChangeAspect="1"/>
          </p:cNvPicPr>
          <p:nvPr/>
        </p:nvPicPr>
        <p:blipFill>
          <a:blip r:embed="rId5"/>
          <a:stretch>
            <a:fillRect/>
          </a:stretch>
        </p:blipFill>
        <p:spPr>
          <a:xfrm>
            <a:off x="203200" y="247650"/>
            <a:ext cx="8737600" cy="6610350"/>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bacground.jpg"/>
          <p:cNvPicPr>
            <a:picLocks noChangeAspect="1"/>
          </p:cNvPicPr>
          <p:nvPr/>
        </p:nvPicPr>
        <p:blipFill>
          <a:blip r:embed="rId3"/>
          <a:stretch>
            <a:fillRect/>
          </a:stretch>
        </p:blipFill>
        <p:spPr>
          <a:xfrm>
            <a:off x="-228600" y="-11189043"/>
            <a:ext cx="9677400" cy="29468118"/>
          </a:xfrm>
          <a:prstGeom prst="rect">
            <a:avLst/>
          </a:prstGeom>
        </p:spPr>
      </p:pic>
      <p:sp>
        <p:nvSpPr>
          <p:cNvPr id="82947"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82949"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82950"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82951"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82952"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860675" y="1752600"/>
            <a:ext cx="5943600" cy="4938714"/>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21" name="AutoShape 13"/>
          <p:cNvSpPr>
            <a:spLocks/>
          </p:cNvSpPr>
          <p:nvPr/>
        </p:nvSpPr>
        <p:spPr bwMode="auto">
          <a:xfrm>
            <a:off x="2860675" y="1752600"/>
            <a:ext cx="5943600" cy="4938714"/>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endParaRPr lang="en-US" sz="2000" dirty="0" smtClean="0"/>
          </a:p>
          <a:p>
            <a:pPr algn="ctr"/>
            <a:r>
              <a:rPr lang="en-US" sz="2000" b="1" dirty="0" smtClean="0"/>
              <a:t>WHERE HAPPINESS MEANS THE WORLD</a:t>
            </a:r>
          </a:p>
        </p:txBody>
      </p:sp>
      <p:sp>
        <p:nvSpPr>
          <p:cNvPr id="82955"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82956" name="AutoShape 19"/>
          <p:cNvSpPr>
            <a:spLocks/>
          </p:cNvSpPr>
          <p:nvPr/>
        </p:nvSpPr>
        <p:spPr bwMode="auto">
          <a:xfrm>
            <a:off x="381000" y="45720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82957"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82958"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82959" name="Rectangle 21"/>
          <p:cNvSpPr>
            <a:spLocks/>
          </p:cNvSpPr>
          <p:nvPr/>
        </p:nvSpPr>
        <p:spPr bwMode="auto">
          <a:xfrm>
            <a:off x="3197225" y="3357563"/>
            <a:ext cx="4921250" cy="2133600"/>
          </a:xfrm>
          <a:prstGeom prst="rect">
            <a:avLst/>
          </a:prstGeom>
          <a:noFill/>
          <a:ln w="12700">
            <a:noFill/>
            <a:miter lim="800000"/>
            <a:headEnd/>
            <a:tailEnd/>
          </a:ln>
        </p:spPr>
        <p:txBody>
          <a:bodyPr lIns="0" tIns="0" rIns="0" bIns="0" anchor="ctr">
            <a:prstTxWarp prst="textNoShape">
              <a:avLst/>
            </a:prstTxWarp>
          </a:bodyPr>
          <a:lstStyle/>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p:txBody>
      </p:sp>
      <p:sp>
        <p:nvSpPr>
          <p:cNvPr id="82960" name="Rectangle 22"/>
          <p:cNvSpPr>
            <a:spLocks/>
          </p:cNvSpPr>
          <p:nvPr/>
        </p:nvSpPr>
        <p:spPr bwMode="auto">
          <a:xfrm>
            <a:off x="2860675" y="1385887"/>
            <a:ext cx="5375275" cy="366713"/>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Current ad campaign</a:t>
            </a:r>
            <a:endParaRPr lang="en-US" dirty="0">
              <a:solidFill>
                <a:srgbClr val="343434"/>
              </a:solidFill>
              <a:latin typeface="Comic Sans MS" charset="0"/>
              <a:sym typeface="Comic Sans MS" charset="0"/>
            </a:endParaRPr>
          </a:p>
        </p:txBody>
      </p:sp>
      <p:sp>
        <p:nvSpPr>
          <p:cNvPr id="82962" name="Rectangle 20"/>
          <p:cNvSpPr>
            <a:spLocks/>
          </p:cNvSpPr>
          <p:nvPr/>
        </p:nvSpPr>
        <p:spPr bwMode="auto">
          <a:xfrm>
            <a:off x="533400" y="3048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82963"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sp>
        <p:nvSpPr>
          <p:cNvPr id="82964" name="Rectangle 20"/>
          <p:cNvSpPr>
            <a:spLocks noChangeArrowheads="1"/>
          </p:cNvSpPr>
          <p:nvPr/>
        </p:nvSpPr>
        <p:spPr bwMode="auto">
          <a:xfrm>
            <a:off x="3200400" y="2590800"/>
            <a:ext cx="3276600" cy="2514600"/>
          </a:xfrm>
          <a:prstGeom prst="rect">
            <a:avLst/>
          </a:prstGeom>
          <a:noFill/>
          <a:ln w="9525">
            <a:noFill/>
            <a:miter lim="800000"/>
            <a:headEnd/>
            <a:tailEnd/>
          </a:ln>
          <a:effectLst/>
        </p:spPr>
        <p:txBody>
          <a:bodyPr>
            <a:prstTxWarp prst="textNoShape">
              <a:avLst/>
            </a:prstTxWarp>
          </a:bodyPr>
          <a:lstStyle/>
          <a:p>
            <a:pPr marL="179388" indent="-179388" eaLnBrk="1" hangingPunct="1">
              <a:spcBef>
                <a:spcPct val="20000"/>
              </a:spcBef>
            </a:pPr>
            <a:endParaRPr lang="en-US" dirty="0">
              <a:solidFill>
                <a:schemeClr val="bg1"/>
              </a:solidFill>
              <a:latin typeface="Comic Sans MS" charset="0"/>
              <a:ea typeface="Arial Unicode MS" charset="0"/>
              <a:cs typeface="Arial Unicode MS" charset="0"/>
            </a:endParaRPr>
          </a:p>
        </p:txBody>
      </p:sp>
      <p:sp>
        <p:nvSpPr>
          <p:cNvPr id="82965" name="Rectangle 21"/>
          <p:cNvSpPr>
            <a:spLocks noChangeArrowheads="1"/>
          </p:cNvSpPr>
          <p:nvPr/>
        </p:nvSpPr>
        <p:spPr bwMode="auto">
          <a:xfrm>
            <a:off x="6019800" y="2667000"/>
            <a:ext cx="2209800" cy="2133600"/>
          </a:xfrm>
          <a:prstGeom prst="rect">
            <a:avLst/>
          </a:prstGeom>
          <a:noFill/>
          <a:ln w="9525">
            <a:noFill/>
            <a:miter lim="800000"/>
            <a:headEnd/>
            <a:tailEnd/>
          </a:ln>
          <a:effectLst/>
        </p:spPr>
        <p:txBody>
          <a:bodyPr>
            <a:prstTxWarp prst="textNoShape">
              <a:avLst/>
            </a:prstTxWarp>
          </a:bodyPr>
          <a:lstStyle/>
          <a:p>
            <a:pPr marL="179388" indent="-179388" eaLnBrk="1" hangingPunct="1">
              <a:spcBef>
                <a:spcPct val="20000"/>
              </a:spcBef>
            </a:pPr>
            <a:r>
              <a:rPr lang="en-US" dirty="0" smtClean="0">
                <a:latin typeface="Comic Sans MS" charset="0"/>
              </a:rPr>
              <a:t> </a:t>
            </a:r>
            <a:endParaRPr lang="de-DE" dirty="0">
              <a:latin typeface="Comic Sans MS" charset="0"/>
            </a:endParaRPr>
          </a:p>
        </p:txBody>
      </p:sp>
      <p:pic>
        <p:nvPicPr>
          <p:cNvPr id="25" name="Picture 24" descr="medwinter.jpg"/>
          <p:cNvPicPr>
            <a:picLocks noChangeAspect="1"/>
          </p:cNvPicPr>
          <p:nvPr/>
        </p:nvPicPr>
        <p:blipFill>
          <a:blip r:embed="rId4"/>
          <a:stretch>
            <a:fillRect/>
          </a:stretch>
        </p:blipFill>
        <p:spPr>
          <a:xfrm>
            <a:off x="0" y="838200"/>
            <a:ext cx="9220372" cy="5984082"/>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acground.jpg"/>
          <p:cNvPicPr>
            <a:picLocks noChangeAspect="1"/>
          </p:cNvPicPr>
          <p:nvPr/>
        </p:nvPicPr>
        <p:blipFill>
          <a:blip r:embed="rId3"/>
          <a:stretch>
            <a:fillRect/>
          </a:stretch>
        </p:blipFill>
        <p:spPr>
          <a:xfrm>
            <a:off x="0" y="-3715951"/>
            <a:ext cx="9525000" cy="29004054"/>
          </a:xfrm>
          <a:prstGeom prst="rect">
            <a:avLst/>
          </a:prstGeom>
        </p:spPr>
      </p:pic>
      <p:sp>
        <p:nvSpPr>
          <p:cNvPr id="72707"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72709"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72710"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72711"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72712"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973388" y="2044700"/>
            <a:ext cx="5678488" cy="4679950"/>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21" name="AutoShape 13"/>
          <p:cNvSpPr>
            <a:spLocks/>
          </p:cNvSpPr>
          <p:nvPr/>
        </p:nvSpPr>
        <p:spPr bwMode="auto">
          <a:xfrm>
            <a:off x="3197225" y="2751138"/>
            <a:ext cx="5241925" cy="3436937"/>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r>
              <a:rPr lang="en-CA" sz="2000" dirty="0" smtClean="0">
                <a:latin typeface="Wingdings"/>
                <a:ea typeface="Wingdings"/>
                <a:cs typeface="Wingdings"/>
              </a:rPr>
              <a:t> </a:t>
            </a:r>
          </a:p>
          <a:p>
            <a:endParaRPr lang="en-CA" sz="2000" dirty="0" smtClean="0">
              <a:latin typeface="Wingdings"/>
              <a:ea typeface="Wingdings"/>
              <a:cs typeface="Wingdings"/>
            </a:endParaRPr>
          </a:p>
          <a:p>
            <a:r>
              <a:rPr lang="en-CA" sz="2000" dirty="0" err="1" smtClean="0">
                <a:latin typeface="Wingdings"/>
                <a:ea typeface="Wingdings"/>
                <a:cs typeface="Wingdings"/>
              </a:rPr>
              <a:t></a:t>
            </a:r>
            <a:r>
              <a:rPr lang="en-CA" sz="2000" dirty="0" smtClean="0">
                <a:latin typeface="Wingdings"/>
                <a:ea typeface="Wingdings"/>
                <a:cs typeface="Wingdings"/>
              </a:rPr>
              <a:t> </a:t>
            </a:r>
            <a:r>
              <a:rPr lang="en-CA" sz="2000" dirty="0" smtClean="0"/>
              <a:t>Economic</a:t>
            </a:r>
          </a:p>
          <a:p>
            <a:r>
              <a:rPr lang="en-CA" sz="2000" dirty="0" err="1" smtClean="0">
                <a:latin typeface="Wingdings"/>
                <a:ea typeface="Wingdings"/>
                <a:cs typeface="Wingdings"/>
              </a:rPr>
              <a:t></a:t>
            </a:r>
            <a:r>
              <a:rPr lang="en-CA" sz="2000" dirty="0" smtClean="0">
                <a:latin typeface="Wingdings"/>
                <a:ea typeface="Wingdings"/>
                <a:cs typeface="Wingdings"/>
              </a:rPr>
              <a:t> </a:t>
            </a:r>
            <a:r>
              <a:rPr lang="en-CA" sz="2000" dirty="0" smtClean="0"/>
              <a:t>Cost of Flights and Services</a:t>
            </a:r>
          </a:p>
          <a:p>
            <a:r>
              <a:rPr lang="en-CA" sz="2000" dirty="0" err="1" smtClean="0">
                <a:latin typeface="Wingdings"/>
                <a:ea typeface="Wingdings"/>
                <a:cs typeface="Wingdings"/>
              </a:rPr>
              <a:t></a:t>
            </a:r>
            <a:r>
              <a:rPr lang="en-CA" sz="2000" dirty="0" smtClean="0">
                <a:latin typeface="Wingdings"/>
                <a:ea typeface="Wingdings"/>
                <a:cs typeface="Wingdings"/>
              </a:rPr>
              <a:t> </a:t>
            </a:r>
            <a:r>
              <a:rPr lang="en-CA" sz="2000" dirty="0" smtClean="0"/>
              <a:t>Income Distribution of Customers</a:t>
            </a:r>
          </a:p>
          <a:p>
            <a:r>
              <a:rPr lang="en-CA" sz="2000" dirty="0" err="1" smtClean="0">
                <a:latin typeface="Wingdings"/>
                <a:ea typeface="Wingdings"/>
                <a:cs typeface="Wingdings"/>
              </a:rPr>
              <a:t></a:t>
            </a:r>
            <a:r>
              <a:rPr lang="en-CA" sz="2000" dirty="0" smtClean="0">
                <a:latin typeface="Wingdings"/>
                <a:ea typeface="Wingdings"/>
                <a:cs typeface="Wingdings"/>
              </a:rPr>
              <a:t> </a:t>
            </a:r>
            <a:r>
              <a:rPr lang="en-CA" sz="2000" dirty="0" smtClean="0"/>
              <a:t>Physical</a:t>
            </a:r>
          </a:p>
          <a:p>
            <a:r>
              <a:rPr lang="en-CA" sz="2000" dirty="0" err="1" smtClean="0">
                <a:latin typeface="Wingdings"/>
                <a:ea typeface="Wingdings"/>
                <a:cs typeface="Wingdings"/>
              </a:rPr>
              <a:t></a:t>
            </a:r>
            <a:r>
              <a:rPr lang="en-CA" sz="2000" dirty="0" smtClean="0">
                <a:latin typeface="Wingdings"/>
                <a:ea typeface="Wingdings"/>
                <a:cs typeface="Wingdings"/>
              </a:rPr>
              <a:t> </a:t>
            </a:r>
            <a:r>
              <a:rPr lang="en-CA" sz="2000" dirty="0" smtClean="0"/>
              <a:t>Availability of direct flights</a:t>
            </a:r>
            <a:endParaRPr lang="en-US" sz="2000" dirty="0" smtClean="0"/>
          </a:p>
          <a:p>
            <a:r>
              <a:rPr lang="en-CA" sz="2000" dirty="0" err="1" smtClean="0">
                <a:latin typeface="Wingdings"/>
                <a:ea typeface="Wingdings"/>
                <a:cs typeface="Wingdings"/>
              </a:rPr>
              <a:t></a:t>
            </a:r>
            <a:r>
              <a:rPr lang="en-CA" sz="2000" dirty="0" smtClean="0">
                <a:latin typeface="Wingdings"/>
                <a:ea typeface="Wingdings"/>
                <a:cs typeface="Wingdings"/>
              </a:rPr>
              <a:t> </a:t>
            </a:r>
            <a:r>
              <a:rPr lang="en-CA" sz="2000" dirty="0" smtClean="0"/>
              <a:t>Visas</a:t>
            </a:r>
            <a:endParaRPr lang="en-US" sz="2000" dirty="0" smtClean="0"/>
          </a:p>
          <a:p>
            <a:r>
              <a:rPr lang="en-CA" sz="2000" dirty="0" err="1" smtClean="0">
                <a:latin typeface="Wingdings"/>
                <a:ea typeface="Wingdings"/>
                <a:cs typeface="Wingdings"/>
              </a:rPr>
              <a:t></a:t>
            </a:r>
            <a:r>
              <a:rPr lang="en-CA" sz="2000" dirty="0" smtClean="0">
                <a:latin typeface="Wingdings"/>
                <a:ea typeface="Wingdings"/>
                <a:cs typeface="Wingdings"/>
              </a:rPr>
              <a:t> </a:t>
            </a:r>
            <a:r>
              <a:rPr lang="en-CA" sz="2000" dirty="0" smtClean="0"/>
              <a:t>Developed infrastructure</a:t>
            </a:r>
            <a:endParaRPr lang="en-US" sz="2000" dirty="0"/>
          </a:p>
        </p:txBody>
      </p:sp>
      <p:sp>
        <p:nvSpPr>
          <p:cNvPr id="72715" name="AutoShape 19"/>
          <p:cNvSpPr>
            <a:spLocks/>
          </p:cNvSpPr>
          <p:nvPr/>
        </p:nvSpPr>
        <p:spPr bwMode="auto">
          <a:xfrm>
            <a:off x="381000" y="51054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72716"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72717"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72718"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72719" name="Rectangle 21"/>
          <p:cNvSpPr>
            <a:spLocks/>
          </p:cNvSpPr>
          <p:nvPr/>
        </p:nvSpPr>
        <p:spPr bwMode="auto">
          <a:xfrm>
            <a:off x="3197225" y="3357563"/>
            <a:ext cx="4921250" cy="2133600"/>
          </a:xfrm>
          <a:prstGeom prst="rect">
            <a:avLst/>
          </a:prstGeom>
          <a:noFill/>
          <a:ln w="12700">
            <a:noFill/>
            <a:miter lim="800000"/>
            <a:headEnd/>
            <a:tailEnd/>
          </a:ln>
        </p:spPr>
        <p:txBody>
          <a:bodyPr lIns="0" tIns="0" rIns="0" bIns="0" anchor="ctr">
            <a:prstTxWarp prst="textNoShape">
              <a:avLst/>
            </a:prstTxWarp>
          </a:bodyPr>
          <a:lstStyle/>
          <a:p>
            <a:pPr defTabSz="642938" eaLnBrk="1" hangingPunct="1"/>
            <a:endParaRPr lang="en-US" sz="2200" dirty="0" smtClean="0">
              <a:solidFill>
                <a:schemeClr val="bg1"/>
              </a:solidFill>
              <a:latin typeface="Arial" charset="0"/>
            </a:endParaRPr>
          </a:p>
          <a:p>
            <a:pPr defTabSz="642938" eaLnBrk="1" hangingPunct="1">
              <a:buFontTx/>
              <a:buChar char="•"/>
            </a:pPr>
            <a:endParaRPr lang="en-US" sz="2200" dirty="0" smtClean="0">
              <a:solidFill>
                <a:schemeClr val="bg1"/>
              </a:solidFill>
              <a:latin typeface="Arial" charset="0"/>
            </a:endParaRPr>
          </a:p>
          <a:p>
            <a:pPr defTabSz="642938" eaLnBrk="1" hangingPunct="1"/>
            <a:r>
              <a:rPr lang="en-US" sz="3000" dirty="0" smtClean="0">
                <a:solidFill>
                  <a:srgbClr val="000000"/>
                </a:solidFill>
                <a:latin typeface="Gill Sans" charset="0"/>
                <a:sym typeface="Gill Sans" charset="0"/>
              </a:rPr>
              <a:t> </a:t>
            </a:r>
            <a:endParaRPr lang="en-US" sz="1700" dirty="0">
              <a:solidFill>
                <a:srgbClr val="FFFFFF"/>
              </a:solidFill>
              <a:latin typeface="Comic Sans MS" charset="0"/>
              <a:sym typeface="Comic Sans MS" charset="0"/>
            </a:endParaRPr>
          </a:p>
          <a:p>
            <a:pPr defTabSz="642938" eaLnBrk="1" hangingPunct="1"/>
            <a:endParaRPr lang="en-US" sz="1700" dirty="0">
              <a:solidFill>
                <a:srgbClr val="FFFFFF"/>
              </a:solidFill>
              <a:latin typeface="Comic Sans MS" charset="0"/>
              <a:sym typeface="Comic Sans MS" charset="0"/>
            </a:endParaRPr>
          </a:p>
        </p:txBody>
      </p:sp>
      <p:sp>
        <p:nvSpPr>
          <p:cNvPr id="72720" name="Rectangle 22"/>
          <p:cNvSpPr>
            <a:spLocks/>
          </p:cNvSpPr>
          <p:nvPr/>
        </p:nvSpPr>
        <p:spPr bwMode="auto">
          <a:xfrm>
            <a:off x="2973388" y="2071688"/>
            <a:ext cx="5375275" cy="366712"/>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ACCESS</a:t>
            </a:r>
            <a:endParaRPr lang="en-US" dirty="0">
              <a:solidFill>
                <a:srgbClr val="343434"/>
              </a:solidFill>
              <a:latin typeface="Comic Sans MS" charset="0"/>
              <a:sym typeface="Comic Sans MS" charset="0"/>
            </a:endParaRPr>
          </a:p>
        </p:txBody>
      </p:sp>
      <p:sp>
        <p:nvSpPr>
          <p:cNvPr id="72722" name="Rectangle 20"/>
          <p:cNvSpPr>
            <a:spLocks/>
          </p:cNvSpPr>
          <p:nvPr/>
        </p:nvSpPr>
        <p:spPr bwMode="auto">
          <a:xfrm>
            <a:off x="533400" y="3048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72723"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pic>
        <p:nvPicPr>
          <p:cNvPr id="21" name="Picture 20" descr="winterization.jpg"/>
          <p:cNvPicPr>
            <a:picLocks noChangeAspect="1"/>
          </p:cNvPicPr>
          <p:nvPr/>
        </p:nvPicPr>
        <p:blipFill>
          <a:blip r:embed="rId4"/>
          <a:stretch>
            <a:fillRect/>
          </a:stretch>
        </p:blipFill>
        <p:spPr>
          <a:xfrm>
            <a:off x="914400" y="103188"/>
            <a:ext cx="8610599" cy="1707295"/>
          </a:xfrm>
          <a:prstGeom prst="rect">
            <a:avLst/>
          </a:prstGeom>
        </p:spPr>
      </p:pic>
      <p:pic>
        <p:nvPicPr>
          <p:cNvPr id="22" name="Picture 21" descr="titles.jpg"/>
          <p:cNvPicPr>
            <a:picLocks noChangeAspect="1"/>
          </p:cNvPicPr>
          <p:nvPr/>
        </p:nvPicPr>
        <p:blipFill>
          <a:blip r:embed="rId5"/>
          <a:stretch>
            <a:fillRect/>
          </a:stretch>
        </p:blipFill>
        <p:spPr>
          <a:xfrm>
            <a:off x="0" y="457200"/>
            <a:ext cx="3276600" cy="1092200"/>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acground.jpg"/>
          <p:cNvPicPr>
            <a:picLocks noChangeAspect="1"/>
          </p:cNvPicPr>
          <p:nvPr/>
        </p:nvPicPr>
        <p:blipFill>
          <a:blip r:embed="rId3"/>
          <a:stretch>
            <a:fillRect/>
          </a:stretch>
        </p:blipFill>
        <p:spPr>
          <a:xfrm>
            <a:off x="0" y="-3715951"/>
            <a:ext cx="9525000" cy="29004054"/>
          </a:xfrm>
          <a:prstGeom prst="rect">
            <a:avLst/>
          </a:prstGeom>
        </p:spPr>
      </p:pic>
      <p:sp>
        <p:nvSpPr>
          <p:cNvPr id="72707"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72709"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72710"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72711"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72712"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973388" y="2044700"/>
            <a:ext cx="5678488" cy="4679950"/>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21" name="AutoShape 13"/>
          <p:cNvSpPr>
            <a:spLocks/>
          </p:cNvSpPr>
          <p:nvPr/>
        </p:nvSpPr>
        <p:spPr bwMode="auto">
          <a:xfrm>
            <a:off x="3197225" y="2751138"/>
            <a:ext cx="5241925" cy="3436937"/>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endParaRPr lang="en-CA" sz="2000" dirty="0" smtClean="0">
              <a:latin typeface="Wingdings"/>
              <a:ea typeface="Wingdings"/>
              <a:cs typeface="Wingdings"/>
            </a:endParaRPr>
          </a:p>
          <a:p>
            <a:endParaRPr lang="en-CA" sz="2000" dirty="0" smtClean="0">
              <a:latin typeface="Wingdings"/>
              <a:ea typeface="Wingdings"/>
              <a:cs typeface="Wingdings"/>
            </a:endParaRPr>
          </a:p>
          <a:p>
            <a:r>
              <a:rPr lang="en-CA" sz="2000" dirty="0" err="1" smtClean="0">
                <a:latin typeface="Wingdings"/>
                <a:ea typeface="Wingdings"/>
                <a:cs typeface="Wingdings"/>
              </a:rPr>
              <a:t></a:t>
            </a:r>
            <a:r>
              <a:rPr lang="en-CA" sz="2000" dirty="0" smtClean="0">
                <a:latin typeface="Wingdings"/>
                <a:ea typeface="Wingdings"/>
                <a:cs typeface="Wingdings"/>
              </a:rPr>
              <a:t> </a:t>
            </a:r>
            <a:r>
              <a:rPr lang="en-CA" sz="2000" dirty="0" smtClean="0"/>
              <a:t>Attitudes towards vacations</a:t>
            </a:r>
            <a:endParaRPr lang="en-US" sz="2000" dirty="0" smtClean="0"/>
          </a:p>
          <a:p>
            <a:r>
              <a:rPr lang="en-CA" sz="2000" dirty="0" err="1" smtClean="0">
                <a:latin typeface="Wingdings"/>
                <a:ea typeface="Wingdings"/>
                <a:cs typeface="Wingdings"/>
              </a:rPr>
              <a:t></a:t>
            </a:r>
            <a:r>
              <a:rPr lang="en-CA" sz="2000" dirty="0" smtClean="0">
                <a:latin typeface="Wingdings"/>
                <a:ea typeface="Wingdings"/>
                <a:cs typeface="Wingdings"/>
              </a:rPr>
              <a:t> </a:t>
            </a:r>
            <a:r>
              <a:rPr lang="en-CA" sz="2000" dirty="0" smtClean="0"/>
              <a:t>Growth in Healthy Tourism</a:t>
            </a:r>
          </a:p>
          <a:p>
            <a:r>
              <a:rPr lang="en-CA" sz="2000" dirty="0" err="1" smtClean="0">
                <a:latin typeface="Wingdings"/>
                <a:ea typeface="Wingdings"/>
                <a:cs typeface="Wingdings"/>
              </a:rPr>
              <a:t></a:t>
            </a:r>
            <a:r>
              <a:rPr lang="en-CA" sz="2000" dirty="0" smtClean="0">
                <a:latin typeface="Wingdings"/>
                <a:ea typeface="Wingdings"/>
                <a:cs typeface="Wingdings"/>
              </a:rPr>
              <a:t> </a:t>
            </a:r>
            <a:r>
              <a:rPr lang="en-CA" sz="2000" dirty="0" smtClean="0"/>
              <a:t>General trend to Working Hard</a:t>
            </a:r>
          </a:p>
          <a:p>
            <a:r>
              <a:rPr lang="en-CA" sz="2000" dirty="0" err="1" smtClean="0">
                <a:latin typeface="Wingdings"/>
                <a:ea typeface="Wingdings"/>
                <a:cs typeface="Wingdings"/>
              </a:rPr>
              <a:t></a:t>
            </a:r>
            <a:r>
              <a:rPr lang="en-CA" sz="2000" dirty="0" smtClean="0">
                <a:latin typeface="Wingdings"/>
                <a:ea typeface="Wingdings"/>
                <a:cs typeface="Wingdings"/>
              </a:rPr>
              <a:t> </a:t>
            </a:r>
            <a:r>
              <a:rPr lang="en-CA" sz="2000" dirty="0" smtClean="0"/>
              <a:t>Need for Relaxation</a:t>
            </a:r>
          </a:p>
          <a:p>
            <a:r>
              <a:rPr lang="en-CA" sz="2000" dirty="0" err="1" smtClean="0">
                <a:latin typeface="Wingdings"/>
                <a:ea typeface="Wingdings"/>
                <a:cs typeface="Wingdings"/>
              </a:rPr>
              <a:t></a:t>
            </a:r>
            <a:r>
              <a:rPr lang="en-CA" sz="2000" dirty="0" smtClean="0">
                <a:latin typeface="Wingdings"/>
                <a:ea typeface="Wingdings"/>
                <a:cs typeface="Wingdings"/>
              </a:rPr>
              <a:t> </a:t>
            </a:r>
            <a:r>
              <a:rPr lang="en-CA" sz="2000" dirty="0" smtClean="0"/>
              <a:t>Cultivate Brand Loyalty</a:t>
            </a:r>
            <a:endParaRPr lang="en-US" sz="2000" dirty="0"/>
          </a:p>
        </p:txBody>
      </p:sp>
      <p:sp>
        <p:nvSpPr>
          <p:cNvPr id="72715" name="AutoShape 19"/>
          <p:cNvSpPr>
            <a:spLocks/>
          </p:cNvSpPr>
          <p:nvPr/>
        </p:nvSpPr>
        <p:spPr bwMode="auto">
          <a:xfrm>
            <a:off x="381000" y="51054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72716"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72717"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72718"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72719" name="Rectangle 21"/>
          <p:cNvSpPr>
            <a:spLocks/>
          </p:cNvSpPr>
          <p:nvPr/>
        </p:nvSpPr>
        <p:spPr bwMode="auto">
          <a:xfrm>
            <a:off x="3197225" y="3357563"/>
            <a:ext cx="4921250" cy="2133600"/>
          </a:xfrm>
          <a:prstGeom prst="rect">
            <a:avLst/>
          </a:prstGeom>
          <a:noFill/>
          <a:ln w="12700">
            <a:noFill/>
            <a:miter lim="800000"/>
            <a:headEnd/>
            <a:tailEnd/>
          </a:ln>
        </p:spPr>
        <p:txBody>
          <a:bodyPr lIns="0" tIns="0" rIns="0" bIns="0" anchor="ctr">
            <a:prstTxWarp prst="textNoShape">
              <a:avLst/>
            </a:prstTxWarp>
          </a:bodyPr>
          <a:lstStyle/>
          <a:p>
            <a:pPr defTabSz="642938" eaLnBrk="1" hangingPunct="1"/>
            <a:endParaRPr lang="en-US" sz="2200" dirty="0" smtClean="0">
              <a:solidFill>
                <a:schemeClr val="bg1"/>
              </a:solidFill>
              <a:latin typeface="Arial" charset="0"/>
            </a:endParaRPr>
          </a:p>
          <a:p>
            <a:pPr defTabSz="642938" eaLnBrk="1" hangingPunct="1">
              <a:buFontTx/>
              <a:buChar char="•"/>
            </a:pPr>
            <a:endParaRPr lang="en-US" sz="2200" dirty="0" smtClean="0">
              <a:solidFill>
                <a:schemeClr val="bg1"/>
              </a:solidFill>
              <a:latin typeface="Arial" charset="0"/>
            </a:endParaRPr>
          </a:p>
          <a:p>
            <a:pPr defTabSz="642938" eaLnBrk="1" hangingPunct="1"/>
            <a:r>
              <a:rPr lang="en-US" sz="3000" dirty="0" smtClean="0">
                <a:solidFill>
                  <a:srgbClr val="000000"/>
                </a:solidFill>
                <a:latin typeface="Gill Sans" charset="0"/>
                <a:sym typeface="Gill Sans" charset="0"/>
              </a:rPr>
              <a:t> </a:t>
            </a:r>
            <a:endParaRPr lang="en-US" sz="1700" dirty="0">
              <a:solidFill>
                <a:srgbClr val="FFFFFF"/>
              </a:solidFill>
              <a:latin typeface="Comic Sans MS" charset="0"/>
              <a:sym typeface="Comic Sans MS" charset="0"/>
            </a:endParaRPr>
          </a:p>
          <a:p>
            <a:pPr defTabSz="642938" eaLnBrk="1" hangingPunct="1"/>
            <a:endParaRPr lang="en-US" sz="1700" dirty="0">
              <a:solidFill>
                <a:srgbClr val="FFFFFF"/>
              </a:solidFill>
              <a:latin typeface="Comic Sans MS" charset="0"/>
              <a:sym typeface="Comic Sans MS" charset="0"/>
            </a:endParaRPr>
          </a:p>
        </p:txBody>
      </p:sp>
      <p:sp>
        <p:nvSpPr>
          <p:cNvPr id="72720" name="Rectangle 22"/>
          <p:cNvSpPr>
            <a:spLocks/>
          </p:cNvSpPr>
          <p:nvPr/>
        </p:nvSpPr>
        <p:spPr bwMode="auto">
          <a:xfrm>
            <a:off x="2973388" y="2071688"/>
            <a:ext cx="5375275" cy="366712"/>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BUYING BEHAVIOUR</a:t>
            </a:r>
            <a:endParaRPr lang="en-US" dirty="0">
              <a:solidFill>
                <a:srgbClr val="343434"/>
              </a:solidFill>
              <a:latin typeface="Comic Sans MS" charset="0"/>
              <a:sym typeface="Comic Sans MS" charset="0"/>
            </a:endParaRPr>
          </a:p>
        </p:txBody>
      </p:sp>
      <p:sp>
        <p:nvSpPr>
          <p:cNvPr id="72722" name="Rectangle 20"/>
          <p:cNvSpPr>
            <a:spLocks/>
          </p:cNvSpPr>
          <p:nvPr/>
        </p:nvSpPr>
        <p:spPr bwMode="auto">
          <a:xfrm>
            <a:off x="533400" y="3048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72723"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pic>
        <p:nvPicPr>
          <p:cNvPr id="21" name="Picture 20" descr="winterization.jpg"/>
          <p:cNvPicPr>
            <a:picLocks noChangeAspect="1"/>
          </p:cNvPicPr>
          <p:nvPr/>
        </p:nvPicPr>
        <p:blipFill>
          <a:blip r:embed="rId4"/>
          <a:stretch>
            <a:fillRect/>
          </a:stretch>
        </p:blipFill>
        <p:spPr>
          <a:xfrm>
            <a:off x="914400" y="103188"/>
            <a:ext cx="8610599" cy="1707295"/>
          </a:xfrm>
          <a:prstGeom prst="rect">
            <a:avLst/>
          </a:prstGeom>
        </p:spPr>
      </p:pic>
      <p:pic>
        <p:nvPicPr>
          <p:cNvPr id="22" name="Picture 21" descr="titles.jpg"/>
          <p:cNvPicPr>
            <a:picLocks noChangeAspect="1"/>
          </p:cNvPicPr>
          <p:nvPr/>
        </p:nvPicPr>
        <p:blipFill>
          <a:blip r:embed="rId5"/>
          <a:stretch>
            <a:fillRect/>
          </a:stretch>
        </p:blipFill>
        <p:spPr>
          <a:xfrm>
            <a:off x="0" y="457200"/>
            <a:ext cx="3276600" cy="1092200"/>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acground.jpg"/>
          <p:cNvPicPr>
            <a:picLocks noChangeAspect="1"/>
          </p:cNvPicPr>
          <p:nvPr/>
        </p:nvPicPr>
        <p:blipFill>
          <a:blip r:embed="rId3"/>
          <a:stretch>
            <a:fillRect/>
          </a:stretch>
        </p:blipFill>
        <p:spPr>
          <a:xfrm>
            <a:off x="0" y="-3715951"/>
            <a:ext cx="9525000" cy="29004054"/>
          </a:xfrm>
          <a:prstGeom prst="rect">
            <a:avLst/>
          </a:prstGeom>
        </p:spPr>
      </p:pic>
      <p:sp>
        <p:nvSpPr>
          <p:cNvPr id="72707"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72709"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72710"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72711"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72712"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973388" y="2044700"/>
            <a:ext cx="5678488" cy="4679950"/>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21" name="AutoShape 13"/>
          <p:cNvSpPr>
            <a:spLocks/>
          </p:cNvSpPr>
          <p:nvPr/>
        </p:nvSpPr>
        <p:spPr bwMode="auto">
          <a:xfrm>
            <a:off x="3197225" y="2751138"/>
            <a:ext cx="5241925" cy="3436937"/>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pPr>
              <a:buFont typeface="Wingdings" pitchFamily="-112" charset="2"/>
              <a:buChar char="v"/>
            </a:pPr>
            <a:endParaRPr lang="en-US" sz="2000" dirty="0" smtClean="0"/>
          </a:p>
          <a:p>
            <a:pPr>
              <a:buFont typeface="Wingdings" pitchFamily="-112" charset="2"/>
              <a:buChar char="v"/>
            </a:pPr>
            <a:endParaRPr lang="en-US" sz="2000" dirty="0" smtClean="0"/>
          </a:p>
          <a:p>
            <a:pPr>
              <a:buFont typeface="Wingdings" pitchFamily="-112" charset="2"/>
              <a:buChar char="v"/>
            </a:pPr>
            <a:endParaRPr lang="en-US" sz="2000" dirty="0" smtClean="0"/>
          </a:p>
          <a:p>
            <a:pPr>
              <a:buFont typeface="Wingdings" pitchFamily="-112" charset="2"/>
              <a:buChar char="v"/>
            </a:pPr>
            <a:r>
              <a:rPr lang="en-US" sz="2000" dirty="0" smtClean="0"/>
              <a:t>Decline in Sex Tourism of early generations, move towards family orientated approach</a:t>
            </a:r>
          </a:p>
          <a:p>
            <a:pPr>
              <a:buFont typeface="Wingdings" pitchFamily="-112" charset="2"/>
              <a:buChar char="v"/>
            </a:pPr>
            <a:endParaRPr lang="en-US" sz="2000" dirty="0" smtClean="0"/>
          </a:p>
          <a:p>
            <a:r>
              <a:rPr lang="en-US" sz="2000" dirty="0" err="1" smtClean="0">
                <a:latin typeface="Wingdings"/>
                <a:ea typeface="Wingdings"/>
                <a:cs typeface="Wingdings"/>
              </a:rPr>
              <a:t></a:t>
            </a:r>
            <a:r>
              <a:rPr lang="en-US" sz="2000" dirty="0" err="1" smtClean="0"/>
              <a:t>Facilities</a:t>
            </a:r>
            <a:r>
              <a:rPr lang="en-US" sz="2000" dirty="0" smtClean="0"/>
              <a:t> are now more family friendly</a:t>
            </a:r>
          </a:p>
        </p:txBody>
      </p:sp>
      <p:sp>
        <p:nvSpPr>
          <p:cNvPr id="72715" name="AutoShape 19"/>
          <p:cNvSpPr>
            <a:spLocks/>
          </p:cNvSpPr>
          <p:nvPr/>
        </p:nvSpPr>
        <p:spPr bwMode="auto">
          <a:xfrm>
            <a:off x="381000" y="51054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72716"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72717"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72718"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72719" name="Rectangle 21"/>
          <p:cNvSpPr>
            <a:spLocks/>
          </p:cNvSpPr>
          <p:nvPr/>
        </p:nvSpPr>
        <p:spPr bwMode="auto">
          <a:xfrm>
            <a:off x="3197225" y="3357563"/>
            <a:ext cx="4921250" cy="2133600"/>
          </a:xfrm>
          <a:prstGeom prst="rect">
            <a:avLst/>
          </a:prstGeom>
          <a:noFill/>
          <a:ln w="12700">
            <a:noFill/>
            <a:miter lim="800000"/>
            <a:headEnd/>
            <a:tailEnd/>
          </a:ln>
        </p:spPr>
        <p:txBody>
          <a:bodyPr lIns="0" tIns="0" rIns="0" bIns="0" anchor="ctr">
            <a:prstTxWarp prst="textNoShape">
              <a:avLst/>
            </a:prstTxWarp>
          </a:bodyPr>
          <a:lstStyle/>
          <a:p>
            <a:pPr defTabSz="642938" eaLnBrk="1" hangingPunct="1"/>
            <a:endParaRPr lang="en-US" sz="2200" dirty="0" smtClean="0">
              <a:solidFill>
                <a:schemeClr val="bg1"/>
              </a:solidFill>
              <a:latin typeface="Arial" charset="0"/>
            </a:endParaRPr>
          </a:p>
          <a:p>
            <a:pPr defTabSz="642938" eaLnBrk="1" hangingPunct="1">
              <a:buFontTx/>
              <a:buChar char="•"/>
            </a:pPr>
            <a:endParaRPr lang="en-US" sz="2200" dirty="0" smtClean="0">
              <a:solidFill>
                <a:schemeClr val="bg1"/>
              </a:solidFill>
              <a:latin typeface="Arial" charset="0"/>
            </a:endParaRPr>
          </a:p>
          <a:p>
            <a:pPr defTabSz="642938" eaLnBrk="1" hangingPunct="1"/>
            <a:r>
              <a:rPr lang="en-US" sz="3000" dirty="0" smtClean="0">
                <a:solidFill>
                  <a:srgbClr val="000000"/>
                </a:solidFill>
                <a:latin typeface="Gill Sans" charset="0"/>
                <a:sym typeface="Gill Sans" charset="0"/>
              </a:rPr>
              <a:t> </a:t>
            </a:r>
            <a:endParaRPr lang="en-US" sz="1700" dirty="0">
              <a:solidFill>
                <a:srgbClr val="FFFFFF"/>
              </a:solidFill>
              <a:latin typeface="Comic Sans MS" charset="0"/>
              <a:sym typeface="Comic Sans MS" charset="0"/>
            </a:endParaRPr>
          </a:p>
          <a:p>
            <a:pPr defTabSz="642938" eaLnBrk="1" hangingPunct="1"/>
            <a:endParaRPr lang="en-US" sz="1700" dirty="0">
              <a:solidFill>
                <a:srgbClr val="FFFFFF"/>
              </a:solidFill>
              <a:latin typeface="Comic Sans MS" charset="0"/>
              <a:sym typeface="Comic Sans MS" charset="0"/>
            </a:endParaRPr>
          </a:p>
        </p:txBody>
      </p:sp>
      <p:sp>
        <p:nvSpPr>
          <p:cNvPr id="72720" name="Rectangle 22"/>
          <p:cNvSpPr>
            <a:spLocks/>
          </p:cNvSpPr>
          <p:nvPr/>
        </p:nvSpPr>
        <p:spPr bwMode="auto">
          <a:xfrm>
            <a:off x="2973388" y="2071688"/>
            <a:ext cx="5375275" cy="366712"/>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CONSUMPTION CHARACTERISTICS</a:t>
            </a:r>
            <a:endParaRPr lang="en-US" dirty="0">
              <a:solidFill>
                <a:srgbClr val="343434"/>
              </a:solidFill>
              <a:latin typeface="Comic Sans MS" charset="0"/>
              <a:sym typeface="Comic Sans MS" charset="0"/>
            </a:endParaRPr>
          </a:p>
        </p:txBody>
      </p:sp>
      <p:sp>
        <p:nvSpPr>
          <p:cNvPr id="72722" name="Rectangle 20"/>
          <p:cNvSpPr>
            <a:spLocks/>
          </p:cNvSpPr>
          <p:nvPr/>
        </p:nvSpPr>
        <p:spPr bwMode="auto">
          <a:xfrm>
            <a:off x="533400" y="3048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72723"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pic>
        <p:nvPicPr>
          <p:cNvPr id="21" name="Picture 20" descr="winterization.jpg"/>
          <p:cNvPicPr>
            <a:picLocks noChangeAspect="1"/>
          </p:cNvPicPr>
          <p:nvPr/>
        </p:nvPicPr>
        <p:blipFill>
          <a:blip r:embed="rId4"/>
          <a:stretch>
            <a:fillRect/>
          </a:stretch>
        </p:blipFill>
        <p:spPr>
          <a:xfrm>
            <a:off x="914400" y="103188"/>
            <a:ext cx="8610599" cy="1707295"/>
          </a:xfrm>
          <a:prstGeom prst="rect">
            <a:avLst/>
          </a:prstGeom>
        </p:spPr>
      </p:pic>
      <p:pic>
        <p:nvPicPr>
          <p:cNvPr id="22" name="Picture 21" descr="titles.jpg"/>
          <p:cNvPicPr>
            <a:picLocks noChangeAspect="1"/>
          </p:cNvPicPr>
          <p:nvPr/>
        </p:nvPicPr>
        <p:blipFill>
          <a:blip r:embed="rId5"/>
          <a:stretch>
            <a:fillRect/>
          </a:stretch>
        </p:blipFill>
        <p:spPr>
          <a:xfrm>
            <a:off x="0" y="457200"/>
            <a:ext cx="3276600" cy="1092200"/>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acground.jpg"/>
          <p:cNvPicPr>
            <a:picLocks noChangeAspect="1"/>
          </p:cNvPicPr>
          <p:nvPr/>
        </p:nvPicPr>
        <p:blipFill>
          <a:blip r:embed="rId3"/>
          <a:stretch>
            <a:fillRect/>
          </a:stretch>
        </p:blipFill>
        <p:spPr>
          <a:xfrm>
            <a:off x="0" y="-3715951"/>
            <a:ext cx="9525000" cy="29004054"/>
          </a:xfrm>
          <a:prstGeom prst="rect">
            <a:avLst/>
          </a:prstGeom>
        </p:spPr>
      </p:pic>
      <p:sp>
        <p:nvSpPr>
          <p:cNvPr id="72707"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72709"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72710"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72711"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72712"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973388" y="2044700"/>
            <a:ext cx="5678488" cy="4679950"/>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21" name="AutoShape 13"/>
          <p:cNvSpPr>
            <a:spLocks/>
          </p:cNvSpPr>
          <p:nvPr/>
        </p:nvSpPr>
        <p:spPr bwMode="auto">
          <a:xfrm>
            <a:off x="3197225" y="2751138"/>
            <a:ext cx="5241925" cy="3436937"/>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pPr>
              <a:buFont typeface="Wingdings" pitchFamily="-112" charset="2"/>
              <a:buChar char="v"/>
            </a:pPr>
            <a:endParaRPr lang="en-US" sz="2000" dirty="0" smtClean="0"/>
          </a:p>
          <a:p>
            <a:pPr>
              <a:buFont typeface="Wingdings" pitchFamily="-112" charset="2"/>
              <a:buChar char="v"/>
            </a:pPr>
            <a:endParaRPr lang="en-US" sz="2000" dirty="0" smtClean="0"/>
          </a:p>
          <a:p>
            <a:r>
              <a:rPr lang="en-CA" sz="2000" dirty="0" err="1" smtClean="0">
                <a:latin typeface="Wingdings"/>
                <a:ea typeface="Wingdings"/>
                <a:cs typeface="Wingdings"/>
              </a:rPr>
              <a:t></a:t>
            </a:r>
            <a:r>
              <a:rPr lang="en-CA" sz="2000" dirty="0" smtClean="0">
                <a:latin typeface="Wingdings"/>
                <a:ea typeface="Wingdings"/>
                <a:cs typeface="Wingdings"/>
              </a:rPr>
              <a:t> </a:t>
            </a:r>
            <a:r>
              <a:rPr lang="en-CA" sz="2000" dirty="0" smtClean="0"/>
              <a:t>Leave No Trace (LNT)</a:t>
            </a:r>
          </a:p>
          <a:p>
            <a:endParaRPr lang="en-CA" sz="2000" dirty="0" smtClean="0"/>
          </a:p>
          <a:p>
            <a:r>
              <a:rPr lang="en-CA" sz="2000" dirty="0" err="1" smtClean="0">
                <a:latin typeface="Wingdings"/>
                <a:ea typeface="Wingdings"/>
                <a:cs typeface="Wingdings"/>
              </a:rPr>
              <a:t></a:t>
            </a:r>
            <a:r>
              <a:rPr lang="en-CA" sz="2000" dirty="0" smtClean="0">
                <a:latin typeface="Wingdings"/>
                <a:ea typeface="Wingdings"/>
                <a:cs typeface="Wingdings"/>
              </a:rPr>
              <a:t> </a:t>
            </a:r>
            <a:r>
              <a:rPr lang="en-CA" sz="2000" dirty="0" smtClean="0"/>
              <a:t>Disappearing Coral Reefs</a:t>
            </a:r>
          </a:p>
          <a:p>
            <a:endParaRPr lang="en-US" sz="2000" dirty="0" smtClean="0"/>
          </a:p>
          <a:p>
            <a:r>
              <a:rPr lang="en-CA" sz="2000" dirty="0" err="1" smtClean="0">
                <a:latin typeface="Wingdings"/>
                <a:ea typeface="Wingdings"/>
                <a:cs typeface="Wingdings"/>
              </a:rPr>
              <a:t></a:t>
            </a:r>
            <a:r>
              <a:rPr lang="en-CA" sz="2000" dirty="0" smtClean="0">
                <a:latin typeface="Wingdings"/>
                <a:ea typeface="Wingdings"/>
                <a:cs typeface="Wingdings"/>
              </a:rPr>
              <a:t> </a:t>
            </a:r>
            <a:r>
              <a:rPr lang="en-CA" sz="2000" dirty="0" smtClean="0"/>
              <a:t>Warm Up in the Alps</a:t>
            </a:r>
            <a:endParaRPr lang="en-US" sz="2000" dirty="0"/>
          </a:p>
        </p:txBody>
      </p:sp>
      <p:sp>
        <p:nvSpPr>
          <p:cNvPr id="72715" name="AutoShape 19"/>
          <p:cNvSpPr>
            <a:spLocks/>
          </p:cNvSpPr>
          <p:nvPr/>
        </p:nvSpPr>
        <p:spPr bwMode="auto">
          <a:xfrm>
            <a:off x="381000" y="51054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72716"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72717"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72718"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72719" name="Rectangle 21"/>
          <p:cNvSpPr>
            <a:spLocks/>
          </p:cNvSpPr>
          <p:nvPr/>
        </p:nvSpPr>
        <p:spPr bwMode="auto">
          <a:xfrm>
            <a:off x="3197225" y="3357563"/>
            <a:ext cx="4921250" cy="2133600"/>
          </a:xfrm>
          <a:prstGeom prst="rect">
            <a:avLst/>
          </a:prstGeom>
          <a:noFill/>
          <a:ln w="12700">
            <a:noFill/>
            <a:miter lim="800000"/>
            <a:headEnd/>
            <a:tailEnd/>
          </a:ln>
        </p:spPr>
        <p:txBody>
          <a:bodyPr lIns="0" tIns="0" rIns="0" bIns="0" anchor="ctr">
            <a:prstTxWarp prst="textNoShape">
              <a:avLst/>
            </a:prstTxWarp>
          </a:bodyPr>
          <a:lstStyle/>
          <a:p>
            <a:pPr defTabSz="642938" eaLnBrk="1" hangingPunct="1"/>
            <a:endParaRPr lang="en-US" sz="2200" dirty="0" smtClean="0">
              <a:solidFill>
                <a:schemeClr val="bg1"/>
              </a:solidFill>
              <a:latin typeface="Arial" charset="0"/>
            </a:endParaRPr>
          </a:p>
          <a:p>
            <a:pPr defTabSz="642938" eaLnBrk="1" hangingPunct="1">
              <a:buFontTx/>
              <a:buChar char="•"/>
            </a:pPr>
            <a:endParaRPr lang="en-US" sz="2200" dirty="0" smtClean="0">
              <a:solidFill>
                <a:schemeClr val="bg1"/>
              </a:solidFill>
              <a:latin typeface="Arial" charset="0"/>
            </a:endParaRPr>
          </a:p>
          <a:p>
            <a:pPr defTabSz="642938" eaLnBrk="1" hangingPunct="1"/>
            <a:r>
              <a:rPr lang="en-US" sz="3000" dirty="0" smtClean="0">
                <a:solidFill>
                  <a:srgbClr val="000000"/>
                </a:solidFill>
                <a:latin typeface="Gill Sans" charset="0"/>
                <a:sym typeface="Gill Sans" charset="0"/>
              </a:rPr>
              <a:t> </a:t>
            </a:r>
            <a:endParaRPr lang="en-US" sz="1700" dirty="0">
              <a:solidFill>
                <a:srgbClr val="FFFFFF"/>
              </a:solidFill>
              <a:latin typeface="Comic Sans MS" charset="0"/>
              <a:sym typeface="Comic Sans MS" charset="0"/>
            </a:endParaRPr>
          </a:p>
          <a:p>
            <a:pPr defTabSz="642938" eaLnBrk="1" hangingPunct="1"/>
            <a:endParaRPr lang="en-US" sz="1700" dirty="0">
              <a:solidFill>
                <a:srgbClr val="FFFFFF"/>
              </a:solidFill>
              <a:latin typeface="Comic Sans MS" charset="0"/>
              <a:sym typeface="Comic Sans MS" charset="0"/>
            </a:endParaRPr>
          </a:p>
        </p:txBody>
      </p:sp>
      <p:sp>
        <p:nvSpPr>
          <p:cNvPr id="72720" name="Rectangle 22"/>
          <p:cNvSpPr>
            <a:spLocks/>
          </p:cNvSpPr>
          <p:nvPr/>
        </p:nvSpPr>
        <p:spPr bwMode="auto">
          <a:xfrm>
            <a:off x="2973388" y="2071688"/>
            <a:ext cx="5375275" cy="366712"/>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DISPOSAL</a:t>
            </a:r>
            <a:endParaRPr lang="en-US" dirty="0">
              <a:solidFill>
                <a:srgbClr val="343434"/>
              </a:solidFill>
              <a:latin typeface="Comic Sans MS" charset="0"/>
              <a:sym typeface="Comic Sans MS" charset="0"/>
            </a:endParaRPr>
          </a:p>
        </p:txBody>
      </p:sp>
      <p:sp>
        <p:nvSpPr>
          <p:cNvPr id="72722" name="Rectangle 20"/>
          <p:cNvSpPr>
            <a:spLocks/>
          </p:cNvSpPr>
          <p:nvPr/>
        </p:nvSpPr>
        <p:spPr bwMode="auto">
          <a:xfrm>
            <a:off x="533400" y="3048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72723"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pic>
        <p:nvPicPr>
          <p:cNvPr id="21" name="Picture 20" descr="winterization.jpg"/>
          <p:cNvPicPr>
            <a:picLocks noChangeAspect="1"/>
          </p:cNvPicPr>
          <p:nvPr/>
        </p:nvPicPr>
        <p:blipFill>
          <a:blip r:embed="rId4"/>
          <a:stretch>
            <a:fillRect/>
          </a:stretch>
        </p:blipFill>
        <p:spPr>
          <a:xfrm>
            <a:off x="914400" y="103188"/>
            <a:ext cx="8610599" cy="1707295"/>
          </a:xfrm>
          <a:prstGeom prst="rect">
            <a:avLst/>
          </a:prstGeom>
        </p:spPr>
      </p:pic>
      <p:pic>
        <p:nvPicPr>
          <p:cNvPr id="22" name="Picture 21" descr="titles.jpg"/>
          <p:cNvPicPr>
            <a:picLocks noChangeAspect="1"/>
          </p:cNvPicPr>
          <p:nvPr/>
        </p:nvPicPr>
        <p:blipFill>
          <a:blip r:embed="rId5"/>
          <a:stretch>
            <a:fillRect/>
          </a:stretch>
        </p:blipFill>
        <p:spPr>
          <a:xfrm>
            <a:off x="0" y="457200"/>
            <a:ext cx="3276600" cy="1092200"/>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acground.jpg"/>
          <p:cNvPicPr>
            <a:picLocks noChangeAspect="1"/>
          </p:cNvPicPr>
          <p:nvPr/>
        </p:nvPicPr>
        <p:blipFill>
          <a:blip r:embed="rId3"/>
          <a:stretch>
            <a:fillRect/>
          </a:stretch>
        </p:blipFill>
        <p:spPr>
          <a:xfrm>
            <a:off x="0" y="-10492947"/>
            <a:ext cx="9601200" cy="29236087"/>
          </a:xfrm>
          <a:prstGeom prst="rect">
            <a:avLst/>
          </a:prstGeom>
        </p:spPr>
      </p:pic>
      <p:sp>
        <p:nvSpPr>
          <p:cNvPr id="75779"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75781" name="AutoShape 19"/>
          <p:cNvSpPr>
            <a:spLocks/>
          </p:cNvSpPr>
          <p:nvPr/>
        </p:nvSpPr>
        <p:spPr bwMode="auto">
          <a:xfrm>
            <a:off x="381000" y="54864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75782" name="Rectangle 6"/>
          <p:cNvSpPr>
            <a:spLocks/>
          </p:cNvSpPr>
          <p:nvPr/>
        </p:nvSpPr>
        <p:spPr bwMode="auto">
          <a:xfrm>
            <a:off x="533400" y="5562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Regional Differences</a:t>
            </a:r>
            <a:endParaRPr lang="en-US" sz="1300" dirty="0">
              <a:solidFill>
                <a:srgbClr val="FFFFFF"/>
              </a:solidFill>
              <a:latin typeface="Comic Sans MS" charset="0"/>
              <a:sym typeface="Comic Sans MS" charset="0"/>
            </a:endParaRPr>
          </a:p>
        </p:txBody>
      </p:sp>
      <p:sp>
        <p:nvSpPr>
          <p:cNvPr id="75783"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75784" name="Rectangle 8"/>
          <p:cNvSpPr>
            <a:spLocks/>
          </p:cNvSpPr>
          <p:nvPr/>
        </p:nvSpPr>
        <p:spPr bwMode="auto">
          <a:xfrm>
            <a:off x="457200" y="5791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75785"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895600" y="1774825"/>
            <a:ext cx="5678488" cy="4679950"/>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21" name="AutoShape 13"/>
          <p:cNvSpPr>
            <a:spLocks/>
          </p:cNvSpPr>
          <p:nvPr/>
        </p:nvSpPr>
        <p:spPr bwMode="auto">
          <a:xfrm>
            <a:off x="3124200" y="2514600"/>
            <a:ext cx="5241925" cy="3436938"/>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75788" name="Rectangle 16"/>
          <p:cNvSpPr>
            <a:spLocks/>
          </p:cNvSpPr>
          <p:nvPr/>
        </p:nvSpPr>
        <p:spPr bwMode="auto">
          <a:xfrm>
            <a:off x="457200" y="51054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75789"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75790"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75791" name="Rectangle 21"/>
          <p:cNvSpPr>
            <a:spLocks/>
          </p:cNvSpPr>
          <p:nvPr/>
        </p:nvSpPr>
        <p:spPr bwMode="auto">
          <a:xfrm>
            <a:off x="3200400" y="2667000"/>
            <a:ext cx="4956175" cy="2971800"/>
          </a:xfrm>
          <a:prstGeom prst="rect">
            <a:avLst/>
          </a:prstGeom>
          <a:noFill/>
          <a:ln w="12700">
            <a:noFill/>
            <a:miter lim="800000"/>
            <a:headEnd/>
            <a:tailEnd/>
          </a:ln>
        </p:spPr>
        <p:txBody>
          <a:bodyPr lIns="0" tIns="0" rIns="0" bIns="0" anchor="ctr">
            <a:prstTxWarp prst="textNoShape">
              <a:avLst/>
            </a:prstTxWarp>
          </a:bodyPr>
          <a:lstStyle/>
          <a:p>
            <a:pPr defTabSz="642938"/>
            <a:endParaRPr lang="en-US" sz="2000" dirty="0">
              <a:solidFill>
                <a:schemeClr val="bg1"/>
              </a:solidFill>
              <a:latin typeface="Arial" charset="0"/>
              <a:ea typeface="Arial Unicode MS" charset="0"/>
              <a:cs typeface="Arial Unicode MS" charset="0"/>
            </a:endParaRPr>
          </a:p>
        </p:txBody>
      </p:sp>
      <p:sp>
        <p:nvSpPr>
          <p:cNvPr id="75792" name="Rectangle 22"/>
          <p:cNvSpPr>
            <a:spLocks/>
          </p:cNvSpPr>
          <p:nvPr/>
        </p:nvSpPr>
        <p:spPr bwMode="auto">
          <a:xfrm>
            <a:off x="2973388" y="2071688"/>
            <a:ext cx="5375275" cy="366712"/>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CLUB MED IN THE WORLD</a:t>
            </a:r>
            <a:endParaRPr lang="en-US" dirty="0">
              <a:solidFill>
                <a:srgbClr val="343434"/>
              </a:solidFill>
              <a:latin typeface="Comic Sans MS" charset="0"/>
              <a:sym typeface="Comic Sans MS" charset="0"/>
            </a:endParaRPr>
          </a:p>
        </p:txBody>
      </p:sp>
      <p:sp>
        <p:nvSpPr>
          <p:cNvPr id="75794" name="Rectangle 20"/>
          <p:cNvSpPr>
            <a:spLocks/>
          </p:cNvSpPr>
          <p:nvPr/>
        </p:nvSpPr>
        <p:spPr bwMode="auto">
          <a:xfrm>
            <a:off x="533400" y="3048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75795"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pic>
        <p:nvPicPr>
          <p:cNvPr id="23" name="Picture 22" descr="summer.jpg"/>
          <p:cNvPicPr>
            <a:picLocks noChangeAspect="1"/>
          </p:cNvPicPr>
          <p:nvPr/>
        </p:nvPicPr>
        <p:blipFill>
          <a:blip r:embed="rId4"/>
          <a:stretch>
            <a:fillRect/>
          </a:stretch>
        </p:blipFill>
        <p:spPr>
          <a:xfrm>
            <a:off x="1235076" y="0"/>
            <a:ext cx="7908924" cy="1695448"/>
          </a:xfrm>
          <a:prstGeom prst="rect">
            <a:avLst/>
          </a:prstGeom>
        </p:spPr>
      </p:pic>
      <p:pic>
        <p:nvPicPr>
          <p:cNvPr id="24" name="Picture 23" descr="titles.jpg"/>
          <p:cNvPicPr>
            <a:picLocks noChangeAspect="1"/>
          </p:cNvPicPr>
          <p:nvPr/>
        </p:nvPicPr>
        <p:blipFill>
          <a:blip r:embed="rId5"/>
          <a:stretch>
            <a:fillRect/>
          </a:stretch>
        </p:blipFill>
        <p:spPr>
          <a:xfrm>
            <a:off x="823912" y="228600"/>
            <a:ext cx="2930525" cy="976842"/>
          </a:xfrm>
          <a:prstGeom prst="rect">
            <a:avLst/>
          </a:prstGeom>
        </p:spPr>
      </p:pic>
      <p:pic>
        <p:nvPicPr>
          <p:cNvPr id="21" name="Picture 2" descr="File:France colonial Empire10.png">
            <a:hlinkClick r:id="rId6"/>
          </p:cNvPr>
          <p:cNvPicPr>
            <a:picLocks noChangeAspect="1" noChangeArrowheads="1"/>
          </p:cNvPicPr>
          <p:nvPr/>
        </p:nvPicPr>
        <p:blipFill>
          <a:blip r:embed="rId7"/>
          <a:srcRect/>
          <a:stretch>
            <a:fillRect/>
          </a:stretch>
        </p:blipFill>
        <p:spPr bwMode="auto">
          <a:xfrm>
            <a:off x="3124200" y="2495550"/>
            <a:ext cx="5375275" cy="3429000"/>
          </a:xfrm>
          <a:prstGeom prst="rect">
            <a:avLst/>
          </a:prstGeom>
          <a:noFill/>
          <a:ln w="9525">
            <a:noFill/>
            <a:miter lim="800000"/>
            <a:headEnd/>
            <a:tailEnd/>
          </a:ln>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acground.jpg"/>
          <p:cNvPicPr>
            <a:picLocks noChangeAspect="1"/>
          </p:cNvPicPr>
          <p:nvPr/>
        </p:nvPicPr>
        <p:blipFill>
          <a:blip r:embed="rId3"/>
          <a:stretch>
            <a:fillRect/>
          </a:stretch>
        </p:blipFill>
        <p:spPr>
          <a:xfrm>
            <a:off x="0" y="-10492947"/>
            <a:ext cx="9601200" cy="29236087"/>
          </a:xfrm>
          <a:prstGeom prst="rect">
            <a:avLst/>
          </a:prstGeom>
        </p:spPr>
      </p:pic>
      <p:sp>
        <p:nvSpPr>
          <p:cNvPr id="75779"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75781" name="AutoShape 19"/>
          <p:cNvSpPr>
            <a:spLocks/>
          </p:cNvSpPr>
          <p:nvPr/>
        </p:nvSpPr>
        <p:spPr bwMode="auto">
          <a:xfrm>
            <a:off x="381000" y="54864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75782" name="Rectangle 6"/>
          <p:cNvSpPr>
            <a:spLocks/>
          </p:cNvSpPr>
          <p:nvPr/>
        </p:nvSpPr>
        <p:spPr bwMode="auto">
          <a:xfrm>
            <a:off x="533400" y="5562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Regional Differences</a:t>
            </a:r>
            <a:endParaRPr lang="en-US" sz="1300" dirty="0">
              <a:solidFill>
                <a:srgbClr val="FFFFFF"/>
              </a:solidFill>
              <a:latin typeface="Comic Sans MS" charset="0"/>
              <a:sym typeface="Comic Sans MS" charset="0"/>
            </a:endParaRPr>
          </a:p>
        </p:txBody>
      </p:sp>
      <p:sp>
        <p:nvSpPr>
          <p:cNvPr id="75783"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75784" name="Rectangle 8"/>
          <p:cNvSpPr>
            <a:spLocks/>
          </p:cNvSpPr>
          <p:nvPr/>
        </p:nvSpPr>
        <p:spPr bwMode="auto">
          <a:xfrm>
            <a:off x="457200" y="5791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75785"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895600" y="1774825"/>
            <a:ext cx="5678488" cy="4679950"/>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21" name="AutoShape 13"/>
          <p:cNvSpPr>
            <a:spLocks/>
          </p:cNvSpPr>
          <p:nvPr/>
        </p:nvSpPr>
        <p:spPr bwMode="auto">
          <a:xfrm>
            <a:off x="3124200" y="2514600"/>
            <a:ext cx="5241925" cy="3436938"/>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r>
              <a:rPr lang="en-US" sz="2000" dirty="0" err="1" smtClean="0">
                <a:latin typeface="Wingdings"/>
                <a:ea typeface="Wingdings"/>
                <a:cs typeface="Wingdings"/>
              </a:rPr>
              <a:t></a:t>
            </a:r>
            <a:r>
              <a:rPr lang="en-US" sz="2000" dirty="0" smtClean="0">
                <a:latin typeface="Wingdings"/>
                <a:ea typeface="Wingdings"/>
                <a:cs typeface="Wingdings"/>
              </a:rPr>
              <a:t> </a:t>
            </a:r>
            <a:r>
              <a:rPr lang="en-US" sz="2000" dirty="0" smtClean="0">
                <a:ea typeface="Wingdings"/>
                <a:cs typeface="Wingdings"/>
              </a:rPr>
              <a:t>Post Colonial Legacy</a:t>
            </a:r>
            <a:endParaRPr lang="en-US" sz="2000" dirty="0" smtClean="0">
              <a:latin typeface="Wingdings"/>
              <a:ea typeface="Wingdings"/>
              <a:cs typeface="Wingdings"/>
            </a:endParaRPr>
          </a:p>
          <a:p>
            <a:pPr>
              <a:buFont typeface="Wingdings" pitchFamily="-112" charset="2"/>
              <a:buChar char="v"/>
            </a:pPr>
            <a:r>
              <a:rPr lang="en-US" sz="2000" dirty="0" smtClean="0"/>
              <a:t>    Ethnocentrism</a:t>
            </a:r>
          </a:p>
          <a:p>
            <a:pPr>
              <a:buFont typeface="Wingdings" pitchFamily="-112" charset="2"/>
              <a:buChar char="v"/>
            </a:pPr>
            <a:r>
              <a:rPr lang="en-US" sz="2000" dirty="0" smtClean="0"/>
              <a:t>    Legal Status of Former Colonies</a:t>
            </a:r>
          </a:p>
          <a:p>
            <a:pPr>
              <a:buFont typeface="Wingdings" pitchFamily="-112" charset="2"/>
              <a:buChar char="v"/>
            </a:pPr>
            <a:endParaRPr lang="en-US" sz="2000" dirty="0" smtClean="0"/>
          </a:p>
          <a:p>
            <a:pPr>
              <a:buFont typeface="Wingdings" pitchFamily="-112" charset="2"/>
              <a:buChar char="v"/>
            </a:pPr>
            <a:r>
              <a:rPr lang="en-US" sz="2000" dirty="0" smtClean="0"/>
              <a:t>Village Locations in Africa Must Be Aware of the Dangers Posed by…</a:t>
            </a:r>
          </a:p>
          <a:p>
            <a:r>
              <a:rPr lang="en-US" sz="2000" dirty="0" smtClean="0"/>
              <a:t>-Fundamentalism</a:t>
            </a:r>
          </a:p>
          <a:p>
            <a:r>
              <a:rPr lang="en-US" sz="2000" dirty="0" smtClean="0"/>
              <a:t>-Religion</a:t>
            </a:r>
          </a:p>
          <a:p>
            <a:r>
              <a:rPr lang="en-US" sz="2000" dirty="0" smtClean="0"/>
              <a:t>-Terrorism</a:t>
            </a:r>
          </a:p>
          <a:p>
            <a:pPr>
              <a:buFont typeface="Wingdings" pitchFamily="-112" charset="2"/>
              <a:buChar char="v"/>
            </a:pPr>
            <a:endParaRPr lang="en-US" sz="2000" dirty="0" smtClean="0"/>
          </a:p>
        </p:txBody>
      </p:sp>
      <p:sp>
        <p:nvSpPr>
          <p:cNvPr id="75788" name="Rectangle 16"/>
          <p:cNvSpPr>
            <a:spLocks/>
          </p:cNvSpPr>
          <p:nvPr/>
        </p:nvSpPr>
        <p:spPr bwMode="auto">
          <a:xfrm>
            <a:off x="457200" y="51054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75789"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75790"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75791" name="Rectangle 21"/>
          <p:cNvSpPr>
            <a:spLocks/>
          </p:cNvSpPr>
          <p:nvPr/>
        </p:nvSpPr>
        <p:spPr bwMode="auto">
          <a:xfrm>
            <a:off x="3200400" y="2667000"/>
            <a:ext cx="4956175" cy="2971800"/>
          </a:xfrm>
          <a:prstGeom prst="rect">
            <a:avLst/>
          </a:prstGeom>
          <a:noFill/>
          <a:ln w="12700">
            <a:noFill/>
            <a:miter lim="800000"/>
            <a:headEnd/>
            <a:tailEnd/>
          </a:ln>
        </p:spPr>
        <p:txBody>
          <a:bodyPr lIns="0" tIns="0" rIns="0" bIns="0" anchor="ctr">
            <a:prstTxWarp prst="textNoShape">
              <a:avLst/>
            </a:prstTxWarp>
          </a:bodyPr>
          <a:lstStyle/>
          <a:p>
            <a:pPr defTabSz="642938"/>
            <a:endParaRPr lang="en-US" sz="2000" dirty="0">
              <a:solidFill>
                <a:schemeClr val="bg1"/>
              </a:solidFill>
              <a:latin typeface="Arial" charset="0"/>
              <a:ea typeface="Arial Unicode MS" charset="0"/>
              <a:cs typeface="Arial Unicode MS" charset="0"/>
            </a:endParaRPr>
          </a:p>
        </p:txBody>
      </p:sp>
      <p:sp>
        <p:nvSpPr>
          <p:cNvPr id="75792" name="Rectangle 22"/>
          <p:cNvSpPr>
            <a:spLocks/>
          </p:cNvSpPr>
          <p:nvPr/>
        </p:nvSpPr>
        <p:spPr bwMode="auto">
          <a:xfrm>
            <a:off x="2973388" y="2071688"/>
            <a:ext cx="5375275" cy="366712"/>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CULTURE</a:t>
            </a:r>
            <a:endParaRPr lang="en-US" dirty="0">
              <a:solidFill>
                <a:srgbClr val="343434"/>
              </a:solidFill>
              <a:latin typeface="Comic Sans MS" charset="0"/>
              <a:sym typeface="Comic Sans MS" charset="0"/>
            </a:endParaRPr>
          </a:p>
        </p:txBody>
      </p:sp>
      <p:sp>
        <p:nvSpPr>
          <p:cNvPr id="75794" name="Rectangle 20"/>
          <p:cNvSpPr>
            <a:spLocks/>
          </p:cNvSpPr>
          <p:nvPr/>
        </p:nvSpPr>
        <p:spPr bwMode="auto">
          <a:xfrm>
            <a:off x="533400" y="3048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75795"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pic>
        <p:nvPicPr>
          <p:cNvPr id="23" name="Picture 22" descr="summer.jpg"/>
          <p:cNvPicPr>
            <a:picLocks noChangeAspect="1"/>
          </p:cNvPicPr>
          <p:nvPr/>
        </p:nvPicPr>
        <p:blipFill>
          <a:blip r:embed="rId4"/>
          <a:stretch>
            <a:fillRect/>
          </a:stretch>
        </p:blipFill>
        <p:spPr>
          <a:xfrm>
            <a:off x="1235076" y="0"/>
            <a:ext cx="7908924" cy="1695448"/>
          </a:xfrm>
          <a:prstGeom prst="rect">
            <a:avLst/>
          </a:prstGeom>
        </p:spPr>
      </p:pic>
      <p:pic>
        <p:nvPicPr>
          <p:cNvPr id="24" name="Picture 23" descr="titles.jpg"/>
          <p:cNvPicPr>
            <a:picLocks noChangeAspect="1"/>
          </p:cNvPicPr>
          <p:nvPr/>
        </p:nvPicPr>
        <p:blipFill>
          <a:blip r:embed="rId5"/>
          <a:stretch>
            <a:fillRect/>
          </a:stretch>
        </p:blipFill>
        <p:spPr>
          <a:xfrm>
            <a:off x="823912" y="228600"/>
            <a:ext cx="2930525" cy="976842"/>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bacground.jpg"/>
          <p:cNvPicPr>
            <a:picLocks noChangeAspect="1"/>
          </p:cNvPicPr>
          <p:nvPr/>
        </p:nvPicPr>
        <p:blipFill>
          <a:blip r:embed="rId3"/>
          <a:stretch>
            <a:fillRect/>
          </a:stretch>
        </p:blipFill>
        <p:spPr>
          <a:xfrm>
            <a:off x="0" y="-10492946"/>
            <a:ext cx="9372600" cy="27843892"/>
          </a:xfrm>
          <a:prstGeom prst="rect">
            <a:avLst/>
          </a:prstGeom>
        </p:spPr>
      </p:pic>
      <p:sp>
        <p:nvSpPr>
          <p:cNvPr id="55299"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01"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55302"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55303"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55304"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971800" y="1828800"/>
            <a:ext cx="5715000" cy="4800600"/>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21" name="AutoShape 13"/>
          <p:cNvSpPr>
            <a:spLocks/>
          </p:cNvSpPr>
          <p:nvPr/>
        </p:nvSpPr>
        <p:spPr bwMode="auto">
          <a:xfrm>
            <a:off x="3124200" y="2286000"/>
            <a:ext cx="5257800" cy="3962400"/>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pPr algn="ctr" defTabSz="642938"/>
            <a:endParaRPr lang="en-US" sz="2000" dirty="0" smtClean="0">
              <a:solidFill>
                <a:srgbClr val="000000"/>
              </a:solidFill>
              <a:sym typeface="Gill Sans" charset="0"/>
            </a:endParaRPr>
          </a:p>
          <a:p>
            <a:pPr algn="ctr" defTabSz="642938"/>
            <a:endParaRPr lang="en-US" sz="2000" dirty="0" smtClean="0">
              <a:solidFill>
                <a:srgbClr val="000000"/>
              </a:solidFill>
              <a:sym typeface="Gill Sans" charset="0"/>
            </a:endParaRPr>
          </a:p>
          <a:p>
            <a:pPr algn="ctr" defTabSz="642938"/>
            <a:r>
              <a:rPr lang="en-US" sz="2000" dirty="0" smtClean="0">
                <a:solidFill>
                  <a:srgbClr val="000000"/>
                </a:solidFill>
                <a:sym typeface="Gill Sans" charset="0"/>
              </a:rPr>
              <a:t>“Club Med is a refined, generous, and a la carte holiday that will meet all your expectations”</a:t>
            </a:r>
          </a:p>
          <a:p>
            <a:pPr algn="ctr" defTabSz="642938"/>
            <a:endParaRPr lang="en-US" sz="2000" dirty="0" smtClean="0">
              <a:solidFill>
                <a:srgbClr val="000000"/>
              </a:solidFill>
              <a:sym typeface="Gill Sans" charset="0"/>
            </a:endParaRPr>
          </a:p>
          <a:p>
            <a:pPr algn="r" defTabSz="642938"/>
            <a:r>
              <a:rPr lang="en-US" sz="2000" dirty="0" smtClean="0">
                <a:solidFill>
                  <a:srgbClr val="000000"/>
                </a:solidFill>
                <a:sym typeface="Gill Sans" charset="0"/>
              </a:rPr>
              <a:t>~Henri Giscard </a:t>
            </a:r>
            <a:r>
              <a:rPr lang="en-US" sz="2000" dirty="0" err="1" smtClean="0">
                <a:solidFill>
                  <a:srgbClr val="000000"/>
                </a:solidFill>
                <a:sym typeface="Gill Sans" charset="0"/>
              </a:rPr>
              <a:t>D’Estang</a:t>
            </a:r>
            <a:r>
              <a:rPr lang="en-US" sz="2000" dirty="0" smtClean="0">
                <a:solidFill>
                  <a:srgbClr val="000000"/>
                </a:solidFill>
                <a:sym typeface="Gill Sans" charset="0"/>
              </a:rPr>
              <a:t>~</a:t>
            </a:r>
          </a:p>
          <a:p>
            <a:pPr algn="r" defTabSz="642938"/>
            <a:r>
              <a:rPr lang="en-US" sz="2000" b="1" dirty="0" smtClean="0">
                <a:solidFill>
                  <a:srgbClr val="000000"/>
                </a:solidFill>
                <a:sym typeface="Gill Sans" charset="0"/>
              </a:rPr>
              <a:t>President</a:t>
            </a:r>
          </a:p>
        </p:txBody>
      </p:sp>
      <p:sp>
        <p:nvSpPr>
          <p:cNvPr id="55307"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55308"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55309" name="Rectangle 18"/>
          <p:cNvSpPr>
            <a:spLocks/>
          </p:cNvSpPr>
          <p:nvPr/>
        </p:nvSpPr>
        <p:spPr bwMode="auto">
          <a:xfrm>
            <a:off x="298450" y="2990850"/>
            <a:ext cx="2222500"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a:solidFill>
                  <a:srgbClr val="FFFFFF"/>
                </a:solidFill>
                <a:latin typeface="Comic Sans MS" charset="0"/>
                <a:sym typeface="Comic Sans MS" charset="0"/>
              </a:rPr>
              <a:t>Symptoms</a:t>
            </a:r>
          </a:p>
        </p:txBody>
      </p:sp>
      <p:sp>
        <p:nvSpPr>
          <p:cNvPr id="55310" name="AutoShape 19"/>
          <p:cNvSpPr>
            <a:spLocks/>
          </p:cNvSpPr>
          <p:nvPr/>
        </p:nvSpPr>
        <p:spPr bwMode="auto">
          <a:xfrm>
            <a:off x="381000" y="29718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11"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55312" name="Rectangle 21"/>
          <p:cNvSpPr>
            <a:spLocks/>
          </p:cNvSpPr>
          <p:nvPr/>
        </p:nvSpPr>
        <p:spPr bwMode="auto">
          <a:xfrm>
            <a:off x="3197225" y="3357563"/>
            <a:ext cx="4921250" cy="2133600"/>
          </a:xfrm>
          <a:prstGeom prst="rect">
            <a:avLst/>
          </a:prstGeom>
          <a:noFill/>
          <a:ln w="12700">
            <a:noFill/>
            <a:miter lim="800000"/>
            <a:headEnd/>
            <a:tailEnd/>
          </a:ln>
        </p:spPr>
        <p:txBody>
          <a:bodyPr lIns="0" tIns="0" rIns="0" bIns="0" anchor="ctr">
            <a:prstTxWarp prst="textNoShape">
              <a:avLst/>
            </a:prstTxWarp>
          </a:bodyPr>
          <a:lstStyle/>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p:txBody>
      </p:sp>
      <p:sp>
        <p:nvSpPr>
          <p:cNvPr id="55313" name="Rectangle 22"/>
          <p:cNvSpPr>
            <a:spLocks/>
          </p:cNvSpPr>
          <p:nvPr/>
        </p:nvSpPr>
        <p:spPr bwMode="auto">
          <a:xfrm>
            <a:off x="2971800" y="1828800"/>
            <a:ext cx="5375275" cy="366713"/>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MISSION STATEMENT</a:t>
            </a:r>
            <a:endParaRPr lang="en-US" dirty="0">
              <a:solidFill>
                <a:srgbClr val="343434"/>
              </a:solidFill>
              <a:latin typeface="Comic Sans MS" charset="0"/>
              <a:sym typeface="Comic Sans MS" charset="0"/>
            </a:endParaRPr>
          </a:p>
        </p:txBody>
      </p:sp>
      <p:sp>
        <p:nvSpPr>
          <p:cNvPr id="55315" name="Rectangle 20"/>
          <p:cNvSpPr>
            <a:spLocks/>
          </p:cNvSpPr>
          <p:nvPr/>
        </p:nvSpPr>
        <p:spPr bwMode="auto">
          <a:xfrm>
            <a:off x="533400" y="29718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55316"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pic>
        <p:nvPicPr>
          <p:cNvPr id="22" name="Picture 21" descr="clubmedbanner.jpg"/>
          <p:cNvPicPr>
            <a:picLocks noChangeAspect="1"/>
          </p:cNvPicPr>
          <p:nvPr/>
        </p:nvPicPr>
        <p:blipFill>
          <a:blip r:embed="rId4"/>
          <a:stretch>
            <a:fillRect/>
          </a:stretch>
        </p:blipFill>
        <p:spPr>
          <a:xfrm>
            <a:off x="298450" y="53898"/>
            <a:ext cx="8845550" cy="1564152"/>
          </a:xfrm>
          <a:prstGeom prst="rect">
            <a:avLst/>
          </a:prstGeom>
        </p:spPr>
      </p:pic>
      <p:pic>
        <p:nvPicPr>
          <p:cNvPr id="25" name="Picture 24" descr="med.jpg"/>
          <p:cNvPicPr>
            <a:picLocks noChangeAspect="1"/>
          </p:cNvPicPr>
          <p:nvPr/>
        </p:nvPicPr>
        <p:blipFill>
          <a:blip r:embed="rId5"/>
          <a:stretch>
            <a:fillRect/>
          </a:stretch>
        </p:blipFill>
        <p:spPr>
          <a:xfrm>
            <a:off x="0" y="228600"/>
            <a:ext cx="3619500" cy="800100"/>
          </a:xfrm>
          <a:prstGeom prst="rect">
            <a:avLst/>
          </a:prstGeom>
        </p:spPr>
      </p:pic>
      <p:pic>
        <p:nvPicPr>
          <p:cNvPr id="26" name="Picture 25" descr="blue.jpg"/>
          <p:cNvPicPr>
            <a:picLocks noChangeAspect="1"/>
          </p:cNvPicPr>
          <p:nvPr/>
        </p:nvPicPr>
        <p:blipFill>
          <a:blip r:embed="rId6"/>
          <a:stretch>
            <a:fillRect/>
          </a:stretch>
        </p:blipFill>
        <p:spPr>
          <a:xfrm>
            <a:off x="0" y="906849"/>
            <a:ext cx="3619500" cy="445151"/>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acground.jpg"/>
          <p:cNvPicPr>
            <a:picLocks noChangeAspect="1"/>
          </p:cNvPicPr>
          <p:nvPr/>
        </p:nvPicPr>
        <p:blipFill>
          <a:blip r:embed="rId3"/>
          <a:stretch>
            <a:fillRect/>
          </a:stretch>
        </p:blipFill>
        <p:spPr>
          <a:xfrm>
            <a:off x="0" y="-10492947"/>
            <a:ext cx="9601200" cy="29236087"/>
          </a:xfrm>
          <a:prstGeom prst="rect">
            <a:avLst/>
          </a:prstGeom>
        </p:spPr>
      </p:pic>
      <p:sp>
        <p:nvSpPr>
          <p:cNvPr id="75779"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75781" name="AutoShape 19"/>
          <p:cNvSpPr>
            <a:spLocks/>
          </p:cNvSpPr>
          <p:nvPr/>
        </p:nvSpPr>
        <p:spPr bwMode="auto">
          <a:xfrm>
            <a:off x="381000" y="54864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75782" name="Rectangle 6"/>
          <p:cNvSpPr>
            <a:spLocks/>
          </p:cNvSpPr>
          <p:nvPr/>
        </p:nvSpPr>
        <p:spPr bwMode="auto">
          <a:xfrm>
            <a:off x="533400" y="5562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Regional Differences</a:t>
            </a:r>
            <a:endParaRPr lang="en-US" sz="1300" dirty="0">
              <a:solidFill>
                <a:srgbClr val="FFFFFF"/>
              </a:solidFill>
              <a:latin typeface="Comic Sans MS" charset="0"/>
              <a:sym typeface="Comic Sans MS" charset="0"/>
            </a:endParaRPr>
          </a:p>
        </p:txBody>
      </p:sp>
      <p:sp>
        <p:nvSpPr>
          <p:cNvPr id="75783"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75784" name="Rectangle 8"/>
          <p:cNvSpPr>
            <a:spLocks/>
          </p:cNvSpPr>
          <p:nvPr/>
        </p:nvSpPr>
        <p:spPr bwMode="auto">
          <a:xfrm>
            <a:off x="457200" y="5791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75785"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895600" y="1774825"/>
            <a:ext cx="5678488" cy="4679950"/>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21" name="AutoShape 13"/>
          <p:cNvSpPr>
            <a:spLocks/>
          </p:cNvSpPr>
          <p:nvPr/>
        </p:nvSpPr>
        <p:spPr bwMode="auto">
          <a:xfrm>
            <a:off x="3124200" y="2514600"/>
            <a:ext cx="5241925" cy="3436938"/>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endParaRPr lang="en-US" sz="2000" dirty="0" smtClean="0">
              <a:latin typeface="Wingdings"/>
              <a:ea typeface="Wingdings"/>
              <a:cs typeface="Wingdings"/>
            </a:endParaRPr>
          </a:p>
          <a:p>
            <a:endParaRPr lang="en-US" sz="2000" dirty="0" smtClean="0">
              <a:latin typeface="Wingdings"/>
              <a:ea typeface="Wingdings"/>
              <a:cs typeface="Wingdings"/>
            </a:endParaRPr>
          </a:p>
          <a:p>
            <a:r>
              <a:rPr lang="en-US" sz="2000" dirty="0" err="1" smtClean="0">
                <a:latin typeface="Wingdings"/>
                <a:ea typeface="Wingdings"/>
                <a:cs typeface="Wingdings"/>
              </a:rPr>
              <a:t></a:t>
            </a:r>
            <a:r>
              <a:rPr lang="en-US" sz="2000" dirty="0" smtClean="0">
                <a:latin typeface="Wingdings"/>
                <a:ea typeface="Wingdings"/>
                <a:cs typeface="Wingdings"/>
              </a:rPr>
              <a:t> </a:t>
            </a:r>
            <a:r>
              <a:rPr lang="en-US" sz="2000" dirty="0" smtClean="0"/>
              <a:t>Nuclear Testing</a:t>
            </a:r>
          </a:p>
          <a:p>
            <a:r>
              <a:rPr lang="en-US" sz="2000" dirty="0" err="1" smtClean="0">
                <a:latin typeface="Wingdings"/>
                <a:ea typeface="Wingdings"/>
                <a:cs typeface="Wingdings"/>
              </a:rPr>
              <a:t></a:t>
            </a:r>
            <a:r>
              <a:rPr lang="en-US" sz="2000" dirty="0" smtClean="0">
                <a:latin typeface="Wingdings"/>
                <a:ea typeface="Wingdings"/>
                <a:cs typeface="Wingdings"/>
              </a:rPr>
              <a:t> </a:t>
            </a:r>
            <a:r>
              <a:rPr lang="en-US" sz="2000" dirty="0" smtClean="0"/>
              <a:t>Environmental Shocks</a:t>
            </a:r>
          </a:p>
          <a:p>
            <a:r>
              <a:rPr lang="en-US" sz="2000" dirty="0" err="1" smtClean="0">
                <a:latin typeface="Wingdings"/>
                <a:ea typeface="Wingdings"/>
                <a:cs typeface="Wingdings"/>
              </a:rPr>
              <a:t></a:t>
            </a:r>
            <a:r>
              <a:rPr lang="en-US" sz="2000" dirty="0" smtClean="0">
                <a:latin typeface="Wingdings"/>
                <a:ea typeface="Wingdings"/>
                <a:cs typeface="Wingdings"/>
              </a:rPr>
              <a:t> </a:t>
            </a:r>
            <a:r>
              <a:rPr lang="en-US" sz="2000" dirty="0" smtClean="0"/>
              <a:t>Inflation</a:t>
            </a:r>
          </a:p>
          <a:p>
            <a:r>
              <a:rPr lang="en-US" sz="2000" dirty="0" err="1" smtClean="0">
                <a:latin typeface="Wingdings"/>
                <a:ea typeface="Wingdings"/>
                <a:cs typeface="Wingdings"/>
              </a:rPr>
              <a:t></a:t>
            </a:r>
            <a:r>
              <a:rPr lang="en-US" sz="2000" dirty="0" smtClean="0">
                <a:latin typeface="Wingdings"/>
                <a:ea typeface="Wingdings"/>
                <a:cs typeface="Wingdings"/>
              </a:rPr>
              <a:t> </a:t>
            </a:r>
            <a:r>
              <a:rPr lang="en-US" sz="2000" dirty="0" smtClean="0"/>
              <a:t>Regime Change in Unstable Governments</a:t>
            </a:r>
          </a:p>
          <a:p>
            <a:r>
              <a:rPr lang="en-US" sz="2000" dirty="0" err="1" smtClean="0">
                <a:latin typeface="Wingdings"/>
                <a:ea typeface="Wingdings"/>
                <a:cs typeface="Wingdings"/>
              </a:rPr>
              <a:t></a:t>
            </a:r>
            <a:r>
              <a:rPr lang="en-US" sz="2000" dirty="0" smtClean="0">
                <a:latin typeface="Wingdings"/>
                <a:ea typeface="Wingdings"/>
                <a:cs typeface="Wingdings"/>
              </a:rPr>
              <a:t> </a:t>
            </a:r>
            <a:r>
              <a:rPr lang="en-US" sz="2000" dirty="0" smtClean="0"/>
              <a:t>Corporate Taxes</a:t>
            </a:r>
          </a:p>
          <a:p>
            <a:r>
              <a:rPr lang="en-US" sz="2000" dirty="0" err="1" smtClean="0">
                <a:latin typeface="Wingdings"/>
                <a:ea typeface="Wingdings"/>
                <a:cs typeface="Wingdings"/>
              </a:rPr>
              <a:t></a:t>
            </a:r>
            <a:r>
              <a:rPr lang="en-US" sz="2000" dirty="0" smtClean="0">
                <a:latin typeface="Wingdings"/>
                <a:ea typeface="Wingdings"/>
                <a:cs typeface="Wingdings"/>
              </a:rPr>
              <a:t> </a:t>
            </a:r>
            <a:r>
              <a:rPr lang="en-US" sz="2000" dirty="0" smtClean="0"/>
              <a:t>Native </a:t>
            </a:r>
            <a:r>
              <a:rPr lang="en-US" sz="2000" dirty="0" err="1" smtClean="0"/>
              <a:t>v</a:t>
            </a:r>
            <a:r>
              <a:rPr lang="en-US" sz="2000" dirty="0" smtClean="0"/>
              <a:t>. Foreigner Relations</a:t>
            </a:r>
            <a:endParaRPr lang="en-US" sz="2000" dirty="0"/>
          </a:p>
        </p:txBody>
      </p:sp>
      <p:sp>
        <p:nvSpPr>
          <p:cNvPr id="75788" name="Rectangle 16"/>
          <p:cNvSpPr>
            <a:spLocks/>
          </p:cNvSpPr>
          <p:nvPr/>
        </p:nvSpPr>
        <p:spPr bwMode="auto">
          <a:xfrm>
            <a:off x="457200" y="51054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75789"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75790"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75791" name="Rectangle 21"/>
          <p:cNvSpPr>
            <a:spLocks/>
          </p:cNvSpPr>
          <p:nvPr/>
        </p:nvSpPr>
        <p:spPr bwMode="auto">
          <a:xfrm>
            <a:off x="3200400" y="2667000"/>
            <a:ext cx="4956175" cy="2971800"/>
          </a:xfrm>
          <a:prstGeom prst="rect">
            <a:avLst/>
          </a:prstGeom>
          <a:noFill/>
          <a:ln w="12700">
            <a:noFill/>
            <a:miter lim="800000"/>
            <a:headEnd/>
            <a:tailEnd/>
          </a:ln>
        </p:spPr>
        <p:txBody>
          <a:bodyPr lIns="0" tIns="0" rIns="0" bIns="0" anchor="ctr">
            <a:prstTxWarp prst="textNoShape">
              <a:avLst/>
            </a:prstTxWarp>
          </a:bodyPr>
          <a:lstStyle/>
          <a:p>
            <a:pPr defTabSz="642938"/>
            <a:endParaRPr lang="en-US" sz="2000" dirty="0">
              <a:solidFill>
                <a:schemeClr val="bg1"/>
              </a:solidFill>
              <a:latin typeface="Arial" charset="0"/>
              <a:ea typeface="Arial Unicode MS" charset="0"/>
              <a:cs typeface="Arial Unicode MS" charset="0"/>
            </a:endParaRPr>
          </a:p>
        </p:txBody>
      </p:sp>
      <p:sp>
        <p:nvSpPr>
          <p:cNvPr id="75792" name="Rectangle 22"/>
          <p:cNvSpPr>
            <a:spLocks/>
          </p:cNvSpPr>
          <p:nvPr/>
        </p:nvSpPr>
        <p:spPr bwMode="auto">
          <a:xfrm>
            <a:off x="2973388" y="2071688"/>
            <a:ext cx="5375275" cy="366712"/>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EXOGENOUS VARIABLES</a:t>
            </a:r>
            <a:endParaRPr lang="en-US" dirty="0">
              <a:solidFill>
                <a:srgbClr val="343434"/>
              </a:solidFill>
              <a:latin typeface="Comic Sans MS" charset="0"/>
              <a:sym typeface="Comic Sans MS" charset="0"/>
            </a:endParaRPr>
          </a:p>
        </p:txBody>
      </p:sp>
      <p:sp>
        <p:nvSpPr>
          <p:cNvPr id="75794" name="Rectangle 20"/>
          <p:cNvSpPr>
            <a:spLocks/>
          </p:cNvSpPr>
          <p:nvPr/>
        </p:nvSpPr>
        <p:spPr bwMode="auto">
          <a:xfrm>
            <a:off x="533400" y="3048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75795"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pic>
        <p:nvPicPr>
          <p:cNvPr id="23" name="Picture 22" descr="summer.jpg"/>
          <p:cNvPicPr>
            <a:picLocks noChangeAspect="1"/>
          </p:cNvPicPr>
          <p:nvPr/>
        </p:nvPicPr>
        <p:blipFill>
          <a:blip r:embed="rId4"/>
          <a:stretch>
            <a:fillRect/>
          </a:stretch>
        </p:blipFill>
        <p:spPr>
          <a:xfrm>
            <a:off x="1235076" y="0"/>
            <a:ext cx="7908924" cy="1695448"/>
          </a:xfrm>
          <a:prstGeom prst="rect">
            <a:avLst/>
          </a:prstGeom>
        </p:spPr>
      </p:pic>
      <p:pic>
        <p:nvPicPr>
          <p:cNvPr id="24" name="Picture 23" descr="titles.jpg"/>
          <p:cNvPicPr>
            <a:picLocks noChangeAspect="1"/>
          </p:cNvPicPr>
          <p:nvPr/>
        </p:nvPicPr>
        <p:blipFill>
          <a:blip r:embed="rId5"/>
          <a:stretch>
            <a:fillRect/>
          </a:stretch>
        </p:blipFill>
        <p:spPr>
          <a:xfrm>
            <a:off x="823912" y="228600"/>
            <a:ext cx="2930525" cy="976842"/>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acground.jpg"/>
          <p:cNvPicPr>
            <a:picLocks noChangeAspect="1"/>
          </p:cNvPicPr>
          <p:nvPr/>
        </p:nvPicPr>
        <p:blipFill>
          <a:blip r:embed="rId3"/>
          <a:stretch>
            <a:fillRect/>
          </a:stretch>
        </p:blipFill>
        <p:spPr>
          <a:xfrm>
            <a:off x="0" y="-10492947"/>
            <a:ext cx="9601200" cy="29236087"/>
          </a:xfrm>
          <a:prstGeom prst="rect">
            <a:avLst/>
          </a:prstGeom>
        </p:spPr>
      </p:pic>
      <p:sp>
        <p:nvSpPr>
          <p:cNvPr id="75779"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75781" name="AutoShape 19"/>
          <p:cNvSpPr>
            <a:spLocks/>
          </p:cNvSpPr>
          <p:nvPr/>
        </p:nvSpPr>
        <p:spPr bwMode="auto">
          <a:xfrm>
            <a:off x="381000" y="54864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75782" name="Rectangle 6"/>
          <p:cNvSpPr>
            <a:spLocks/>
          </p:cNvSpPr>
          <p:nvPr/>
        </p:nvSpPr>
        <p:spPr bwMode="auto">
          <a:xfrm>
            <a:off x="533400" y="5562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Regional Differences</a:t>
            </a:r>
            <a:endParaRPr lang="en-US" sz="1300" dirty="0">
              <a:solidFill>
                <a:srgbClr val="FFFFFF"/>
              </a:solidFill>
              <a:latin typeface="Comic Sans MS" charset="0"/>
              <a:sym typeface="Comic Sans MS" charset="0"/>
            </a:endParaRPr>
          </a:p>
        </p:txBody>
      </p:sp>
      <p:sp>
        <p:nvSpPr>
          <p:cNvPr id="75783"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75784" name="Rectangle 8"/>
          <p:cNvSpPr>
            <a:spLocks/>
          </p:cNvSpPr>
          <p:nvPr/>
        </p:nvSpPr>
        <p:spPr bwMode="auto">
          <a:xfrm>
            <a:off x="457200" y="5791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75785"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895600" y="1774825"/>
            <a:ext cx="5678488" cy="4679950"/>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21" name="AutoShape 13"/>
          <p:cNvSpPr>
            <a:spLocks/>
          </p:cNvSpPr>
          <p:nvPr/>
        </p:nvSpPr>
        <p:spPr bwMode="auto">
          <a:xfrm>
            <a:off x="3124200" y="2514600"/>
            <a:ext cx="5241925" cy="3436938"/>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endParaRPr lang="en-US" sz="2000" dirty="0" smtClean="0">
              <a:latin typeface="Wingdings"/>
              <a:ea typeface="Wingdings"/>
              <a:cs typeface="Wingdings"/>
            </a:endParaRPr>
          </a:p>
          <a:p>
            <a:endParaRPr lang="en-US" sz="2000" dirty="0" smtClean="0">
              <a:latin typeface="Wingdings"/>
              <a:ea typeface="Wingdings"/>
              <a:cs typeface="Wingdings"/>
            </a:endParaRPr>
          </a:p>
          <a:p>
            <a:pPr>
              <a:buFont typeface="Wingdings" pitchFamily="-112" charset="2"/>
              <a:buChar char="v"/>
            </a:pPr>
            <a:r>
              <a:rPr lang="en-US" sz="2000" dirty="0" smtClean="0"/>
              <a:t>China</a:t>
            </a:r>
          </a:p>
          <a:p>
            <a:pPr>
              <a:buFont typeface="Wingdings" pitchFamily="-112" charset="2"/>
              <a:buChar char="v"/>
            </a:pPr>
            <a:r>
              <a:rPr lang="en-US" sz="2000" dirty="0" smtClean="0"/>
              <a:t>India </a:t>
            </a:r>
          </a:p>
          <a:p>
            <a:pPr>
              <a:buFont typeface="Wingdings" pitchFamily="-112" charset="2"/>
              <a:buChar char="v"/>
            </a:pPr>
            <a:r>
              <a:rPr lang="en-US" sz="2000" dirty="0" smtClean="0"/>
              <a:t>Mexico</a:t>
            </a:r>
          </a:p>
        </p:txBody>
      </p:sp>
      <p:sp>
        <p:nvSpPr>
          <p:cNvPr id="75788" name="Rectangle 16"/>
          <p:cNvSpPr>
            <a:spLocks/>
          </p:cNvSpPr>
          <p:nvPr/>
        </p:nvSpPr>
        <p:spPr bwMode="auto">
          <a:xfrm>
            <a:off x="457200" y="51054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75789"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75790"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75791" name="Rectangle 21"/>
          <p:cNvSpPr>
            <a:spLocks/>
          </p:cNvSpPr>
          <p:nvPr/>
        </p:nvSpPr>
        <p:spPr bwMode="auto">
          <a:xfrm>
            <a:off x="3200400" y="2667000"/>
            <a:ext cx="4956175" cy="2971800"/>
          </a:xfrm>
          <a:prstGeom prst="rect">
            <a:avLst/>
          </a:prstGeom>
          <a:noFill/>
          <a:ln w="12700">
            <a:noFill/>
            <a:miter lim="800000"/>
            <a:headEnd/>
            <a:tailEnd/>
          </a:ln>
        </p:spPr>
        <p:txBody>
          <a:bodyPr lIns="0" tIns="0" rIns="0" bIns="0" anchor="ctr">
            <a:prstTxWarp prst="textNoShape">
              <a:avLst/>
            </a:prstTxWarp>
          </a:bodyPr>
          <a:lstStyle/>
          <a:p>
            <a:pPr defTabSz="642938"/>
            <a:endParaRPr lang="en-US" sz="2000" dirty="0">
              <a:solidFill>
                <a:schemeClr val="bg1"/>
              </a:solidFill>
              <a:latin typeface="Arial" charset="0"/>
              <a:ea typeface="Arial Unicode MS" charset="0"/>
              <a:cs typeface="Arial Unicode MS" charset="0"/>
            </a:endParaRPr>
          </a:p>
        </p:txBody>
      </p:sp>
      <p:sp>
        <p:nvSpPr>
          <p:cNvPr id="75792" name="Rectangle 22"/>
          <p:cNvSpPr>
            <a:spLocks/>
          </p:cNvSpPr>
          <p:nvPr/>
        </p:nvSpPr>
        <p:spPr bwMode="auto">
          <a:xfrm>
            <a:off x="2973388" y="2071688"/>
            <a:ext cx="5375275" cy="366712"/>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THE FUTURE</a:t>
            </a:r>
            <a:endParaRPr lang="en-US" dirty="0">
              <a:solidFill>
                <a:srgbClr val="343434"/>
              </a:solidFill>
              <a:latin typeface="Comic Sans MS" charset="0"/>
              <a:sym typeface="Comic Sans MS" charset="0"/>
            </a:endParaRPr>
          </a:p>
        </p:txBody>
      </p:sp>
      <p:sp>
        <p:nvSpPr>
          <p:cNvPr id="75794" name="Rectangle 20"/>
          <p:cNvSpPr>
            <a:spLocks/>
          </p:cNvSpPr>
          <p:nvPr/>
        </p:nvSpPr>
        <p:spPr bwMode="auto">
          <a:xfrm>
            <a:off x="533400" y="3048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75795"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pic>
        <p:nvPicPr>
          <p:cNvPr id="23" name="Picture 22" descr="summer.jpg"/>
          <p:cNvPicPr>
            <a:picLocks noChangeAspect="1"/>
          </p:cNvPicPr>
          <p:nvPr/>
        </p:nvPicPr>
        <p:blipFill>
          <a:blip r:embed="rId4"/>
          <a:stretch>
            <a:fillRect/>
          </a:stretch>
        </p:blipFill>
        <p:spPr>
          <a:xfrm>
            <a:off x="1235076" y="0"/>
            <a:ext cx="7908924" cy="1695448"/>
          </a:xfrm>
          <a:prstGeom prst="rect">
            <a:avLst/>
          </a:prstGeom>
        </p:spPr>
      </p:pic>
      <p:pic>
        <p:nvPicPr>
          <p:cNvPr id="24" name="Picture 23" descr="titles.jpg"/>
          <p:cNvPicPr>
            <a:picLocks noChangeAspect="1"/>
          </p:cNvPicPr>
          <p:nvPr/>
        </p:nvPicPr>
        <p:blipFill>
          <a:blip r:embed="rId5"/>
          <a:stretch>
            <a:fillRect/>
          </a:stretch>
        </p:blipFill>
        <p:spPr>
          <a:xfrm>
            <a:off x="823912" y="228600"/>
            <a:ext cx="2930525" cy="976842"/>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acground.jpg"/>
          <p:cNvPicPr>
            <a:picLocks noChangeAspect="1"/>
          </p:cNvPicPr>
          <p:nvPr/>
        </p:nvPicPr>
        <p:blipFill>
          <a:blip r:embed="rId3"/>
          <a:stretch>
            <a:fillRect/>
          </a:stretch>
        </p:blipFill>
        <p:spPr>
          <a:xfrm>
            <a:off x="0" y="-10492947"/>
            <a:ext cx="9601200" cy="29236087"/>
          </a:xfrm>
          <a:prstGeom prst="rect">
            <a:avLst/>
          </a:prstGeom>
        </p:spPr>
      </p:pic>
      <p:sp>
        <p:nvSpPr>
          <p:cNvPr id="75779"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75782" name="Rectangle 6"/>
          <p:cNvSpPr>
            <a:spLocks/>
          </p:cNvSpPr>
          <p:nvPr/>
        </p:nvSpPr>
        <p:spPr bwMode="auto">
          <a:xfrm>
            <a:off x="533400" y="5562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Regional Differences</a:t>
            </a:r>
            <a:endParaRPr lang="en-US" sz="1300" dirty="0">
              <a:solidFill>
                <a:srgbClr val="FFFFFF"/>
              </a:solidFill>
              <a:latin typeface="Comic Sans MS" charset="0"/>
              <a:sym typeface="Comic Sans MS" charset="0"/>
            </a:endParaRPr>
          </a:p>
        </p:txBody>
      </p:sp>
      <p:sp>
        <p:nvSpPr>
          <p:cNvPr id="75783"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75784" name="Rectangle 8"/>
          <p:cNvSpPr>
            <a:spLocks/>
          </p:cNvSpPr>
          <p:nvPr/>
        </p:nvSpPr>
        <p:spPr bwMode="auto">
          <a:xfrm>
            <a:off x="457200" y="5791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75785"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895600" y="1774825"/>
            <a:ext cx="5678488" cy="4679950"/>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21" name="AutoShape 13"/>
          <p:cNvSpPr>
            <a:spLocks/>
          </p:cNvSpPr>
          <p:nvPr/>
        </p:nvSpPr>
        <p:spPr bwMode="auto">
          <a:xfrm>
            <a:off x="3124200" y="2514600"/>
            <a:ext cx="5241925" cy="3436938"/>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r>
              <a:rPr lang="en-CA" sz="2000" dirty="0" smtClean="0"/>
              <a:t>http://</a:t>
            </a:r>
            <a:r>
              <a:rPr lang="en-CA" sz="2000" dirty="0" err="1" smtClean="0"/>
              <a:t>www.clubmed.com</a:t>
            </a:r>
            <a:endParaRPr lang="en-CA" sz="2000" dirty="0" smtClean="0"/>
          </a:p>
          <a:p>
            <a:r>
              <a:rPr lang="en-CA" sz="2000" dirty="0" smtClean="0"/>
              <a:t>http://news.bbc.co.uk/1/hi/sci/tech/1507646.stm</a:t>
            </a:r>
            <a:endParaRPr lang="en-US" sz="2000" dirty="0" smtClean="0"/>
          </a:p>
          <a:p>
            <a:r>
              <a:rPr lang="en-CA" sz="2000" dirty="0" smtClean="0"/>
              <a:t>http://</a:t>
            </a:r>
            <a:r>
              <a:rPr lang="en-CA" sz="2000" dirty="0" err="1" smtClean="0"/>
              <a:t>www.coral.org</a:t>
            </a:r>
            <a:endParaRPr lang="en-US" sz="2000" dirty="0" smtClean="0"/>
          </a:p>
          <a:p>
            <a:r>
              <a:rPr lang="en-US" sz="2000" dirty="0" smtClean="0"/>
              <a:t>http://www.iht.com/articles/2007/02/20/news/tunisia.php?page=3</a:t>
            </a:r>
          </a:p>
          <a:p>
            <a:r>
              <a:rPr lang="en-CA" sz="2000" dirty="0" err="1" smtClean="0"/>
              <a:t>https://www.cia.gov/library/publications/the-world-factbook</a:t>
            </a:r>
            <a:endParaRPr lang="en-US" sz="2000" b="1" dirty="0"/>
          </a:p>
        </p:txBody>
      </p:sp>
      <p:sp>
        <p:nvSpPr>
          <p:cNvPr id="75788" name="Rectangle 16"/>
          <p:cNvSpPr>
            <a:spLocks/>
          </p:cNvSpPr>
          <p:nvPr/>
        </p:nvSpPr>
        <p:spPr bwMode="auto">
          <a:xfrm>
            <a:off x="457200" y="51054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75789"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75790"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75791" name="Rectangle 21"/>
          <p:cNvSpPr>
            <a:spLocks/>
          </p:cNvSpPr>
          <p:nvPr/>
        </p:nvSpPr>
        <p:spPr bwMode="auto">
          <a:xfrm>
            <a:off x="3200400" y="2667000"/>
            <a:ext cx="4956175" cy="2971800"/>
          </a:xfrm>
          <a:prstGeom prst="rect">
            <a:avLst/>
          </a:prstGeom>
          <a:noFill/>
          <a:ln w="12700">
            <a:noFill/>
            <a:miter lim="800000"/>
            <a:headEnd/>
            <a:tailEnd/>
          </a:ln>
        </p:spPr>
        <p:txBody>
          <a:bodyPr lIns="0" tIns="0" rIns="0" bIns="0" anchor="ctr">
            <a:prstTxWarp prst="textNoShape">
              <a:avLst/>
            </a:prstTxWarp>
          </a:bodyPr>
          <a:lstStyle/>
          <a:p>
            <a:pPr defTabSz="642938"/>
            <a:endParaRPr lang="en-US" sz="2000" dirty="0">
              <a:solidFill>
                <a:schemeClr val="bg1"/>
              </a:solidFill>
              <a:latin typeface="Arial" charset="0"/>
              <a:ea typeface="Arial Unicode MS" charset="0"/>
              <a:cs typeface="Arial Unicode MS" charset="0"/>
            </a:endParaRPr>
          </a:p>
        </p:txBody>
      </p:sp>
      <p:sp>
        <p:nvSpPr>
          <p:cNvPr id="75792" name="Rectangle 22"/>
          <p:cNvSpPr>
            <a:spLocks/>
          </p:cNvSpPr>
          <p:nvPr/>
        </p:nvSpPr>
        <p:spPr bwMode="auto">
          <a:xfrm>
            <a:off x="2973388" y="2071688"/>
            <a:ext cx="5375275" cy="366712"/>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REFERENCES</a:t>
            </a:r>
            <a:endParaRPr lang="en-US" dirty="0">
              <a:solidFill>
                <a:srgbClr val="343434"/>
              </a:solidFill>
              <a:latin typeface="Comic Sans MS" charset="0"/>
              <a:sym typeface="Comic Sans MS" charset="0"/>
            </a:endParaRPr>
          </a:p>
        </p:txBody>
      </p:sp>
      <p:sp>
        <p:nvSpPr>
          <p:cNvPr id="75794" name="Rectangle 20"/>
          <p:cNvSpPr>
            <a:spLocks/>
          </p:cNvSpPr>
          <p:nvPr/>
        </p:nvSpPr>
        <p:spPr bwMode="auto">
          <a:xfrm>
            <a:off x="533400" y="3048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75795"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pic>
        <p:nvPicPr>
          <p:cNvPr id="25" name="Picture 24" descr="paradise.jpg"/>
          <p:cNvPicPr>
            <a:picLocks noChangeAspect="1"/>
          </p:cNvPicPr>
          <p:nvPr/>
        </p:nvPicPr>
        <p:blipFill>
          <a:blip r:embed="rId4"/>
          <a:stretch>
            <a:fillRect/>
          </a:stretch>
        </p:blipFill>
        <p:spPr>
          <a:xfrm>
            <a:off x="2289175" y="0"/>
            <a:ext cx="7165975" cy="1711108"/>
          </a:xfrm>
          <a:prstGeom prst="rect">
            <a:avLst/>
          </a:prstGeom>
        </p:spPr>
      </p:pic>
      <p:pic>
        <p:nvPicPr>
          <p:cNvPr id="24" name="Picture 23" descr="titles.jpg"/>
          <p:cNvPicPr>
            <a:picLocks noChangeAspect="1"/>
          </p:cNvPicPr>
          <p:nvPr/>
        </p:nvPicPr>
        <p:blipFill>
          <a:blip r:embed="rId5"/>
          <a:stretch>
            <a:fillRect/>
          </a:stretch>
        </p:blipFill>
        <p:spPr>
          <a:xfrm>
            <a:off x="823912" y="228600"/>
            <a:ext cx="2930525" cy="976842"/>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lubmed.jpg"/>
          <p:cNvPicPr>
            <a:picLocks noChangeAspect="1"/>
          </p:cNvPicPr>
          <p:nvPr/>
        </p:nvPicPr>
        <p:blipFill>
          <a:blip r:embed="rId2"/>
          <a:stretch>
            <a:fillRect/>
          </a:stretch>
        </p:blipFill>
        <p:spPr>
          <a:xfrm>
            <a:off x="-160724" y="1"/>
            <a:ext cx="9304724" cy="7170380"/>
          </a:xfrm>
          <a:prstGeom prst="rect">
            <a:avLst/>
          </a:prstGeom>
        </p:spPr>
      </p:pic>
      <p:sp>
        <p:nvSpPr>
          <p:cNvPr id="2" name="Title 1"/>
          <p:cNvSpPr>
            <a:spLocks noGrp="1"/>
          </p:cNvSpPr>
          <p:nvPr>
            <p:ph type="ctrTitle"/>
          </p:nvPr>
        </p:nvSpPr>
        <p:spPr>
          <a:xfrm>
            <a:off x="2590800" y="381000"/>
            <a:ext cx="7772400" cy="1470025"/>
          </a:xfrm>
        </p:spPr>
        <p:txBody>
          <a:bodyPr/>
          <a:lstStyle/>
          <a:p>
            <a:r>
              <a:rPr lang="en-US" dirty="0" smtClean="0">
                <a:solidFill>
                  <a:schemeClr val="tx2">
                    <a:lumMod val="75000"/>
                  </a:schemeClr>
                </a:solidFill>
                <a:effectLst>
                  <a:glow rad="88900">
                    <a:schemeClr val="accent5">
                      <a:lumMod val="75000"/>
                      <a:alpha val="53000"/>
                    </a:schemeClr>
                  </a:glow>
                  <a:outerShdw blurRad="50800" dist="38100" dir="2700000" algn="tl" rotWithShape="0">
                    <a:srgbClr val="000000">
                      <a:alpha val="43000"/>
                    </a:srgbClr>
                  </a:outerShdw>
                </a:effectLst>
              </a:rPr>
              <a:t>QUESTIONS?</a:t>
            </a:r>
            <a:endParaRPr lang="en-US" dirty="0">
              <a:solidFill>
                <a:schemeClr val="tx2">
                  <a:lumMod val="75000"/>
                </a:schemeClr>
              </a:solidFill>
              <a:effectLst>
                <a:glow rad="88900">
                  <a:schemeClr val="accent5">
                    <a:lumMod val="75000"/>
                    <a:alpha val="53000"/>
                  </a:schemeClr>
                </a:glow>
                <a:outerShdw blurRad="50800" dist="38100" dir="27000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bacground.jpg"/>
          <p:cNvPicPr>
            <a:picLocks noChangeAspect="1"/>
          </p:cNvPicPr>
          <p:nvPr/>
        </p:nvPicPr>
        <p:blipFill>
          <a:blip r:embed="rId3"/>
          <a:stretch>
            <a:fillRect/>
          </a:stretch>
        </p:blipFill>
        <p:spPr>
          <a:xfrm>
            <a:off x="0" y="-10492946"/>
            <a:ext cx="9372600" cy="27843892"/>
          </a:xfrm>
          <a:prstGeom prst="rect">
            <a:avLst/>
          </a:prstGeom>
        </p:spPr>
      </p:pic>
      <p:sp>
        <p:nvSpPr>
          <p:cNvPr id="55299"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01"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55302"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55303"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55304"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971800" y="1828800"/>
            <a:ext cx="5715000" cy="4800600"/>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21" name="AutoShape 13"/>
          <p:cNvSpPr>
            <a:spLocks/>
          </p:cNvSpPr>
          <p:nvPr/>
        </p:nvSpPr>
        <p:spPr bwMode="auto">
          <a:xfrm>
            <a:off x="3124200" y="2286000"/>
            <a:ext cx="5257800" cy="3962400"/>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en-US" sz="3000" dirty="0">
              <a:solidFill>
                <a:schemeClr val="bg1"/>
              </a:solidFill>
              <a:latin typeface="Comic Sans MS" charset="0"/>
              <a:sym typeface="Gill Sans" charset="0"/>
            </a:endParaRPr>
          </a:p>
        </p:txBody>
      </p:sp>
      <p:sp>
        <p:nvSpPr>
          <p:cNvPr id="55307"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55308"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55309" name="Rectangle 18"/>
          <p:cNvSpPr>
            <a:spLocks/>
          </p:cNvSpPr>
          <p:nvPr/>
        </p:nvSpPr>
        <p:spPr bwMode="auto">
          <a:xfrm>
            <a:off x="298450" y="2990850"/>
            <a:ext cx="2222500"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a:solidFill>
                  <a:srgbClr val="FFFFFF"/>
                </a:solidFill>
                <a:latin typeface="Comic Sans MS" charset="0"/>
                <a:sym typeface="Comic Sans MS" charset="0"/>
              </a:rPr>
              <a:t>Symptoms</a:t>
            </a:r>
          </a:p>
        </p:txBody>
      </p:sp>
      <p:sp>
        <p:nvSpPr>
          <p:cNvPr id="55310" name="AutoShape 19"/>
          <p:cNvSpPr>
            <a:spLocks/>
          </p:cNvSpPr>
          <p:nvPr/>
        </p:nvSpPr>
        <p:spPr bwMode="auto">
          <a:xfrm>
            <a:off x="381000" y="29718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11"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55312" name="Rectangle 21"/>
          <p:cNvSpPr>
            <a:spLocks/>
          </p:cNvSpPr>
          <p:nvPr/>
        </p:nvSpPr>
        <p:spPr bwMode="auto">
          <a:xfrm>
            <a:off x="3197225" y="3357563"/>
            <a:ext cx="4921250" cy="2133600"/>
          </a:xfrm>
          <a:prstGeom prst="rect">
            <a:avLst/>
          </a:prstGeom>
          <a:noFill/>
          <a:ln w="12700">
            <a:noFill/>
            <a:miter lim="800000"/>
            <a:headEnd/>
            <a:tailEnd/>
          </a:ln>
        </p:spPr>
        <p:txBody>
          <a:bodyPr lIns="0" tIns="0" rIns="0" bIns="0" anchor="ctr">
            <a:prstTxWarp prst="textNoShape">
              <a:avLst/>
            </a:prstTxWarp>
          </a:bodyPr>
          <a:lstStyle/>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p:txBody>
      </p:sp>
      <p:sp>
        <p:nvSpPr>
          <p:cNvPr id="55313" name="Rectangle 22"/>
          <p:cNvSpPr>
            <a:spLocks/>
          </p:cNvSpPr>
          <p:nvPr/>
        </p:nvSpPr>
        <p:spPr bwMode="auto">
          <a:xfrm>
            <a:off x="2971800" y="1828800"/>
            <a:ext cx="5375275" cy="366713"/>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HISTORY</a:t>
            </a:r>
            <a:endParaRPr lang="en-US" dirty="0">
              <a:solidFill>
                <a:srgbClr val="343434"/>
              </a:solidFill>
              <a:latin typeface="Comic Sans MS" charset="0"/>
              <a:sym typeface="Comic Sans MS" charset="0"/>
            </a:endParaRPr>
          </a:p>
        </p:txBody>
      </p:sp>
      <p:sp>
        <p:nvSpPr>
          <p:cNvPr id="55315" name="Rectangle 20"/>
          <p:cNvSpPr>
            <a:spLocks/>
          </p:cNvSpPr>
          <p:nvPr/>
        </p:nvSpPr>
        <p:spPr bwMode="auto">
          <a:xfrm>
            <a:off x="533400" y="29718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55316"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pic>
        <p:nvPicPr>
          <p:cNvPr id="22" name="Picture 21" descr="clubmedbanner.jpg"/>
          <p:cNvPicPr>
            <a:picLocks noChangeAspect="1"/>
          </p:cNvPicPr>
          <p:nvPr/>
        </p:nvPicPr>
        <p:blipFill>
          <a:blip r:embed="rId4"/>
          <a:stretch>
            <a:fillRect/>
          </a:stretch>
        </p:blipFill>
        <p:spPr>
          <a:xfrm>
            <a:off x="298450" y="53898"/>
            <a:ext cx="8845550" cy="1564152"/>
          </a:xfrm>
          <a:prstGeom prst="rect">
            <a:avLst/>
          </a:prstGeom>
        </p:spPr>
      </p:pic>
      <p:pic>
        <p:nvPicPr>
          <p:cNvPr id="25" name="Picture 24" descr="med.jpg"/>
          <p:cNvPicPr>
            <a:picLocks noChangeAspect="1"/>
          </p:cNvPicPr>
          <p:nvPr/>
        </p:nvPicPr>
        <p:blipFill>
          <a:blip r:embed="rId5"/>
          <a:stretch>
            <a:fillRect/>
          </a:stretch>
        </p:blipFill>
        <p:spPr>
          <a:xfrm>
            <a:off x="0" y="228600"/>
            <a:ext cx="3619500" cy="800100"/>
          </a:xfrm>
          <a:prstGeom prst="rect">
            <a:avLst/>
          </a:prstGeom>
        </p:spPr>
      </p:pic>
      <p:pic>
        <p:nvPicPr>
          <p:cNvPr id="26" name="Picture 25" descr="blue.jpg"/>
          <p:cNvPicPr>
            <a:picLocks noChangeAspect="1"/>
          </p:cNvPicPr>
          <p:nvPr/>
        </p:nvPicPr>
        <p:blipFill>
          <a:blip r:embed="rId6"/>
          <a:stretch>
            <a:fillRect/>
          </a:stretch>
        </p:blipFill>
        <p:spPr>
          <a:xfrm>
            <a:off x="0" y="906849"/>
            <a:ext cx="3619500" cy="445151"/>
          </a:xfrm>
          <a:prstGeom prst="rect">
            <a:avLst/>
          </a:prstGeom>
        </p:spPr>
      </p:pic>
      <p:pic>
        <p:nvPicPr>
          <p:cNvPr id="23" name="Picture 22" descr="cludmed1950.jpg"/>
          <p:cNvPicPr>
            <a:picLocks noChangeAspect="1"/>
          </p:cNvPicPr>
          <p:nvPr/>
        </p:nvPicPr>
        <p:blipFill>
          <a:blip r:embed="rId7"/>
          <a:stretch>
            <a:fillRect/>
          </a:stretch>
        </p:blipFill>
        <p:spPr>
          <a:xfrm>
            <a:off x="5767126" y="2577305"/>
            <a:ext cx="2351349" cy="3432970"/>
          </a:xfrm>
          <a:prstGeom prst="rect">
            <a:avLst/>
          </a:prstGeom>
        </p:spPr>
      </p:pic>
      <p:sp>
        <p:nvSpPr>
          <p:cNvPr id="24" name="TextBox 23"/>
          <p:cNvSpPr txBox="1"/>
          <p:nvPr/>
        </p:nvSpPr>
        <p:spPr>
          <a:xfrm>
            <a:off x="3197225" y="2285999"/>
            <a:ext cx="2569901" cy="3477875"/>
          </a:xfrm>
          <a:prstGeom prst="rect">
            <a:avLst/>
          </a:prstGeom>
          <a:noFill/>
        </p:spPr>
        <p:txBody>
          <a:bodyPr wrap="square" rtlCol="0">
            <a:spAutoFit/>
          </a:bodyPr>
          <a:lstStyle/>
          <a:p>
            <a:r>
              <a:rPr lang="en-CA" sz="2000" dirty="0" smtClean="0"/>
              <a:t>1950: F</a:t>
            </a:r>
            <a:r>
              <a:rPr lang="x-none" sz="2000" dirty="0" smtClean="0"/>
              <a:t>ounded by a group of travelers, headed by Gerald Blitz</a:t>
            </a:r>
            <a:endParaRPr lang="en-US" sz="2000" dirty="0" smtClean="0"/>
          </a:p>
          <a:p>
            <a:endParaRPr lang="en-US" sz="2000" dirty="0" smtClean="0"/>
          </a:p>
          <a:p>
            <a:r>
              <a:rPr lang="en-US" sz="2000" dirty="0" smtClean="0"/>
              <a:t>1954: From nonprofit sports organization to hotel business</a:t>
            </a:r>
          </a:p>
          <a:p>
            <a:endParaRPr lang="en-US" sz="2000" dirty="0" smtClean="0"/>
          </a:p>
          <a:p>
            <a:r>
              <a:rPr lang="en-US" sz="2000" dirty="0" smtClean="0"/>
              <a:t>1985: Public Traded Company on Paris Stock Exchange</a:t>
            </a:r>
          </a:p>
          <a:p>
            <a:endParaRPr lang="en-US" sz="2000" dirty="0"/>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bacground.jpg"/>
          <p:cNvPicPr>
            <a:picLocks noChangeAspect="1"/>
          </p:cNvPicPr>
          <p:nvPr/>
        </p:nvPicPr>
        <p:blipFill>
          <a:blip r:embed="rId3"/>
          <a:stretch>
            <a:fillRect/>
          </a:stretch>
        </p:blipFill>
        <p:spPr>
          <a:xfrm>
            <a:off x="0" y="-10492946"/>
            <a:ext cx="9372600" cy="27843892"/>
          </a:xfrm>
          <a:prstGeom prst="rect">
            <a:avLst/>
          </a:prstGeom>
        </p:spPr>
      </p:pic>
      <p:sp>
        <p:nvSpPr>
          <p:cNvPr id="55299"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01"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55302"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55303"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55304"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971800" y="1828800"/>
            <a:ext cx="5715000" cy="4800600"/>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21" name="AutoShape 13"/>
          <p:cNvSpPr>
            <a:spLocks/>
          </p:cNvSpPr>
          <p:nvPr/>
        </p:nvSpPr>
        <p:spPr bwMode="auto">
          <a:xfrm>
            <a:off x="3124200" y="2285999"/>
            <a:ext cx="5257800" cy="4062413"/>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nchor="ctr">
            <a:prstTxWarp prst="textNoShape">
              <a:avLst/>
            </a:prstTxWarp>
          </a:bodyPr>
          <a:lstStyle/>
          <a:p>
            <a:pPr algn="ctr" defTabSz="642938" eaLnBrk="1" hangingPunct="1"/>
            <a:endParaRPr lang="en-US" sz="2000" dirty="0" smtClean="0">
              <a:solidFill>
                <a:srgbClr val="000000"/>
              </a:solidFill>
              <a:sym typeface="Gill Sans" charset="0"/>
            </a:endParaRPr>
          </a:p>
          <a:p>
            <a:pPr algn="ctr" defTabSz="642938" eaLnBrk="1" hangingPunct="1"/>
            <a:r>
              <a:rPr lang="en-US" sz="2000" dirty="0" smtClean="0">
                <a:solidFill>
                  <a:srgbClr val="000000"/>
                </a:solidFill>
                <a:sym typeface="Gill Sans" charset="0"/>
              </a:rPr>
              <a:t>5 styles of holidays</a:t>
            </a:r>
          </a:p>
          <a:p>
            <a:pPr defTabSz="642938"/>
            <a:r>
              <a:rPr lang="en-US" sz="2000" dirty="0" smtClean="0">
                <a:ea typeface="Wingdings"/>
                <a:cs typeface="Wingdings"/>
              </a:rPr>
              <a:t>1. </a:t>
            </a:r>
            <a:r>
              <a:rPr lang="en-US" sz="2000" dirty="0" smtClean="0">
                <a:solidFill>
                  <a:srgbClr val="000000"/>
                </a:solidFill>
                <a:sym typeface="Gill Sans" charset="0"/>
              </a:rPr>
              <a:t>Experience the exceptional</a:t>
            </a:r>
          </a:p>
          <a:p>
            <a:pPr defTabSz="642938"/>
            <a:r>
              <a:rPr lang="en-US" sz="2000" dirty="0" smtClean="0">
                <a:ea typeface="Wingdings"/>
                <a:cs typeface="Wingdings"/>
              </a:rPr>
              <a:t>2. </a:t>
            </a:r>
            <a:r>
              <a:rPr lang="en-US" sz="2000" dirty="0" smtClean="0">
                <a:solidFill>
                  <a:srgbClr val="000000"/>
                </a:solidFill>
                <a:sym typeface="Gill Sans" charset="0"/>
              </a:rPr>
              <a:t>Have a taste of everything</a:t>
            </a:r>
          </a:p>
          <a:p>
            <a:pPr defTabSz="642938"/>
            <a:r>
              <a:rPr lang="en-US" sz="2000" dirty="0" smtClean="0">
                <a:ea typeface="Wingdings"/>
                <a:cs typeface="Wingdings"/>
              </a:rPr>
              <a:t>3. </a:t>
            </a:r>
            <a:r>
              <a:rPr lang="en-US" sz="2000" dirty="0" smtClean="0">
                <a:solidFill>
                  <a:srgbClr val="000000"/>
                </a:solidFill>
                <a:sym typeface="Gill Sans" charset="0"/>
              </a:rPr>
              <a:t>Discover new horizons</a:t>
            </a:r>
          </a:p>
          <a:p>
            <a:pPr defTabSz="642938"/>
            <a:r>
              <a:rPr lang="en-US" sz="2000" dirty="0" smtClean="0">
                <a:ea typeface="Wingdings"/>
                <a:cs typeface="Wingdings"/>
              </a:rPr>
              <a:t>4. </a:t>
            </a:r>
            <a:r>
              <a:rPr lang="en-US" sz="2000" dirty="0" smtClean="0">
                <a:solidFill>
                  <a:srgbClr val="000000"/>
                </a:solidFill>
                <a:sym typeface="Gill Sans" charset="0"/>
              </a:rPr>
              <a:t>Stretch yourself to the limit</a:t>
            </a:r>
          </a:p>
          <a:p>
            <a:pPr defTabSz="642938"/>
            <a:r>
              <a:rPr lang="en-US" sz="2000" dirty="0" smtClean="0">
                <a:ea typeface="Wingdings"/>
                <a:cs typeface="Wingdings"/>
              </a:rPr>
              <a:t>5. </a:t>
            </a:r>
            <a:r>
              <a:rPr lang="en-US" sz="2000" dirty="0" smtClean="0">
                <a:solidFill>
                  <a:srgbClr val="000000"/>
                </a:solidFill>
                <a:sym typeface="Gill Sans" charset="0"/>
              </a:rPr>
              <a:t>Feel renewed</a:t>
            </a:r>
          </a:p>
          <a:p>
            <a:pPr algn="ctr" defTabSz="642938" eaLnBrk="1" hangingPunct="1">
              <a:buFontTx/>
              <a:buChar char="•"/>
            </a:pPr>
            <a:endParaRPr lang="en-US" sz="2000" dirty="0" smtClean="0">
              <a:solidFill>
                <a:srgbClr val="000000"/>
              </a:solidFill>
              <a:sym typeface="Gill Sans" charset="0"/>
            </a:endParaRPr>
          </a:p>
          <a:p>
            <a:pPr defTabSz="642938">
              <a:buFontTx/>
              <a:buChar char="•"/>
            </a:pPr>
            <a:r>
              <a:rPr lang="en-US" sz="2000" dirty="0" smtClean="0">
                <a:solidFill>
                  <a:srgbClr val="000000"/>
                </a:solidFill>
                <a:sym typeface="Gill Sans" charset="0"/>
              </a:rPr>
              <a:t>Club Med additional activities: cruises, getaways, spas, wellness programs, sports, and retail therapy at Club Med boutiques </a:t>
            </a:r>
          </a:p>
          <a:p>
            <a:pPr defTabSz="642938">
              <a:buFontTx/>
              <a:buChar char="•"/>
            </a:pPr>
            <a:r>
              <a:rPr lang="en-US" sz="2000" dirty="0" smtClean="0">
                <a:solidFill>
                  <a:srgbClr val="000000"/>
                </a:solidFill>
                <a:sym typeface="Gill Sans" charset="0"/>
              </a:rPr>
              <a:t>For children and teens: Mini Club Med and Junior's Club Med </a:t>
            </a:r>
          </a:p>
          <a:p>
            <a:pPr algn="ctr" defTabSz="642938" eaLnBrk="1" hangingPunct="1"/>
            <a:endParaRPr lang="en-US" sz="2000" dirty="0" smtClean="0">
              <a:solidFill>
                <a:srgbClr val="000000"/>
              </a:solidFill>
              <a:sym typeface="Gill Sans" charset="0"/>
            </a:endParaRPr>
          </a:p>
        </p:txBody>
      </p:sp>
      <p:sp>
        <p:nvSpPr>
          <p:cNvPr id="55307"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55308"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55309" name="Rectangle 18"/>
          <p:cNvSpPr>
            <a:spLocks/>
          </p:cNvSpPr>
          <p:nvPr/>
        </p:nvSpPr>
        <p:spPr bwMode="auto">
          <a:xfrm>
            <a:off x="298450" y="2990850"/>
            <a:ext cx="2222500"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a:solidFill>
                  <a:srgbClr val="FFFFFF"/>
                </a:solidFill>
                <a:latin typeface="Comic Sans MS" charset="0"/>
                <a:sym typeface="Comic Sans MS" charset="0"/>
              </a:rPr>
              <a:t>Symptoms</a:t>
            </a:r>
          </a:p>
        </p:txBody>
      </p:sp>
      <p:sp>
        <p:nvSpPr>
          <p:cNvPr id="55310" name="AutoShape 19"/>
          <p:cNvSpPr>
            <a:spLocks/>
          </p:cNvSpPr>
          <p:nvPr/>
        </p:nvSpPr>
        <p:spPr bwMode="auto">
          <a:xfrm>
            <a:off x="381000" y="29718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11"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55312" name="Rectangle 21"/>
          <p:cNvSpPr>
            <a:spLocks/>
          </p:cNvSpPr>
          <p:nvPr/>
        </p:nvSpPr>
        <p:spPr bwMode="auto">
          <a:xfrm>
            <a:off x="3197225" y="3357563"/>
            <a:ext cx="4921250" cy="2133600"/>
          </a:xfrm>
          <a:prstGeom prst="rect">
            <a:avLst/>
          </a:prstGeom>
          <a:noFill/>
          <a:ln w="12700">
            <a:noFill/>
            <a:miter lim="800000"/>
            <a:headEnd/>
            <a:tailEnd/>
          </a:ln>
        </p:spPr>
        <p:txBody>
          <a:bodyPr lIns="0" tIns="0" rIns="0" bIns="0" anchor="ctr">
            <a:prstTxWarp prst="textNoShape">
              <a:avLst/>
            </a:prstTxWarp>
          </a:bodyPr>
          <a:lstStyle/>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p:txBody>
      </p:sp>
      <p:sp>
        <p:nvSpPr>
          <p:cNvPr id="55313" name="Rectangle 22"/>
          <p:cNvSpPr>
            <a:spLocks/>
          </p:cNvSpPr>
          <p:nvPr/>
        </p:nvSpPr>
        <p:spPr bwMode="auto">
          <a:xfrm>
            <a:off x="2971800" y="1828800"/>
            <a:ext cx="5375275" cy="366713"/>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PRODUCT</a:t>
            </a:r>
            <a:endParaRPr lang="en-US" dirty="0">
              <a:solidFill>
                <a:srgbClr val="343434"/>
              </a:solidFill>
              <a:latin typeface="Comic Sans MS" charset="0"/>
              <a:sym typeface="Comic Sans MS" charset="0"/>
            </a:endParaRPr>
          </a:p>
        </p:txBody>
      </p:sp>
      <p:sp>
        <p:nvSpPr>
          <p:cNvPr id="55315" name="Rectangle 20"/>
          <p:cNvSpPr>
            <a:spLocks/>
          </p:cNvSpPr>
          <p:nvPr/>
        </p:nvSpPr>
        <p:spPr bwMode="auto">
          <a:xfrm>
            <a:off x="533400" y="29718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55316"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pic>
        <p:nvPicPr>
          <p:cNvPr id="22" name="Picture 21" descr="clubmedbanner.jpg"/>
          <p:cNvPicPr>
            <a:picLocks noChangeAspect="1"/>
          </p:cNvPicPr>
          <p:nvPr/>
        </p:nvPicPr>
        <p:blipFill>
          <a:blip r:embed="rId4"/>
          <a:stretch>
            <a:fillRect/>
          </a:stretch>
        </p:blipFill>
        <p:spPr>
          <a:xfrm>
            <a:off x="298450" y="53898"/>
            <a:ext cx="8845550" cy="1564152"/>
          </a:xfrm>
          <a:prstGeom prst="rect">
            <a:avLst/>
          </a:prstGeom>
        </p:spPr>
      </p:pic>
      <p:pic>
        <p:nvPicPr>
          <p:cNvPr id="25" name="Picture 24" descr="med.jpg"/>
          <p:cNvPicPr>
            <a:picLocks noChangeAspect="1"/>
          </p:cNvPicPr>
          <p:nvPr/>
        </p:nvPicPr>
        <p:blipFill>
          <a:blip r:embed="rId5"/>
          <a:stretch>
            <a:fillRect/>
          </a:stretch>
        </p:blipFill>
        <p:spPr>
          <a:xfrm>
            <a:off x="0" y="228600"/>
            <a:ext cx="3619500" cy="800100"/>
          </a:xfrm>
          <a:prstGeom prst="rect">
            <a:avLst/>
          </a:prstGeom>
        </p:spPr>
      </p:pic>
      <p:pic>
        <p:nvPicPr>
          <p:cNvPr id="26" name="Picture 25" descr="blue.jpg"/>
          <p:cNvPicPr>
            <a:picLocks noChangeAspect="1"/>
          </p:cNvPicPr>
          <p:nvPr/>
        </p:nvPicPr>
        <p:blipFill>
          <a:blip r:embed="rId6"/>
          <a:stretch>
            <a:fillRect/>
          </a:stretch>
        </p:blipFill>
        <p:spPr>
          <a:xfrm>
            <a:off x="0" y="906849"/>
            <a:ext cx="3619500" cy="445151"/>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bacground.jpg"/>
          <p:cNvPicPr>
            <a:picLocks noChangeAspect="1"/>
          </p:cNvPicPr>
          <p:nvPr/>
        </p:nvPicPr>
        <p:blipFill>
          <a:blip r:embed="rId3"/>
          <a:stretch>
            <a:fillRect/>
          </a:stretch>
        </p:blipFill>
        <p:spPr>
          <a:xfrm>
            <a:off x="0" y="-10492946"/>
            <a:ext cx="9372600" cy="27843892"/>
          </a:xfrm>
          <a:prstGeom prst="rect">
            <a:avLst/>
          </a:prstGeom>
        </p:spPr>
      </p:pic>
      <p:sp>
        <p:nvSpPr>
          <p:cNvPr id="55299"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01"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55302"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55303"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55304"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971800" y="1828800"/>
            <a:ext cx="5715000" cy="4800600"/>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21" name="AutoShape 13"/>
          <p:cNvSpPr>
            <a:spLocks/>
          </p:cNvSpPr>
          <p:nvPr/>
        </p:nvSpPr>
        <p:spPr bwMode="auto">
          <a:xfrm>
            <a:off x="3124200" y="2286000"/>
            <a:ext cx="5257800" cy="3962400"/>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en-US" sz="2000" dirty="0" smtClean="0">
              <a:solidFill>
                <a:srgbClr val="000000"/>
              </a:solidFill>
              <a:latin typeface="Comic Sans MS" charset="0"/>
              <a:sym typeface="Gill Sans" charset="0"/>
            </a:endParaRPr>
          </a:p>
        </p:txBody>
      </p:sp>
      <p:sp>
        <p:nvSpPr>
          <p:cNvPr id="55307"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55308"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55309" name="Rectangle 18"/>
          <p:cNvSpPr>
            <a:spLocks/>
          </p:cNvSpPr>
          <p:nvPr/>
        </p:nvSpPr>
        <p:spPr bwMode="auto">
          <a:xfrm>
            <a:off x="298450" y="2990850"/>
            <a:ext cx="2222500"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a:solidFill>
                  <a:srgbClr val="FFFFFF"/>
                </a:solidFill>
                <a:latin typeface="Comic Sans MS" charset="0"/>
                <a:sym typeface="Comic Sans MS" charset="0"/>
              </a:rPr>
              <a:t>Symptoms</a:t>
            </a:r>
          </a:p>
        </p:txBody>
      </p:sp>
      <p:sp>
        <p:nvSpPr>
          <p:cNvPr id="55310" name="AutoShape 19"/>
          <p:cNvSpPr>
            <a:spLocks/>
          </p:cNvSpPr>
          <p:nvPr/>
        </p:nvSpPr>
        <p:spPr bwMode="auto">
          <a:xfrm>
            <a:off x="381000" y="29718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11"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55312" name="Rectangle 21"/>
          <p:cNvSpPr>
            <a:spLocks/>
          </p:cNvSpPr>
          <p:nvPr/>
        </p:nvSpPr>
        <p:spPr bwMode="auto">
          <a:xfrm>
            <a:off x="3197225" y="3357563"/>
            <a:ext cx="4921250" cy="2133600"/>
          </a:xfrm>
          <a:prstGeom prst="rect">
            <a:avLst/>
          </a:prstGeom>
          <a:noFill/>
          <a:ln w="12700">
            <a:noFill/>
            <a:miter lim="800000"/>
            <a:headEnd/>
            <a:tailEnd/>
          </a:ln>
        </p:spPr>
        <p:txBody>
          <a:bodyPr lIns="0" tIns="0" rIns="0" bIns="0" anchor="ctr">
            <a:prstTxWarp prst="textNoShape">
              <a:avLst/>
            </a:prstTxWarp>
          </a:bodyPr>
          <a:lstStyle/>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p:txBody>
      </p:sp>
      <p:sp>
        <p:nvSpPr>
          <p:cNvPr id="55313" name="Rectangle 22"/>
          <p:cNvSpPr>
            <a:spLocks/>
          </p:cNvSpPr>
          <p:nvPr/>
        </p:nvSpPr>
        <p:spPr bwMode="auto">
          <a:xfrm>
            <a:off x="2971800" y="1828800"/>
            <a:ext cx="5375275" cy="366713"/>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PRODUCT</a:t>
            </a:r>
            <a:endParaRPr lang="en-US" dirty="0">
              <a:solidFill>
                <a:srgbClr val="343434"/>
              </a:solidFill>
              <a:latin typeface="Comic Sans MS" charset="0"/>
              <a:sym typeface="Comic Sans MS" charset="0"/>
            </a:endParaRPr>
          </a:p>
        </p:txBody>
      </p:sp>
      <p:sp>
        <p:nvSpPr>
          <p:cNvPr id="55315" name="Rectangle 20"/>
          <p:cNvSpPr>
            <a:spLocks/>
          </p:cNvSpPr>
          <p:nvPr/>
        </p:nvSpPr>
        <p:spPr bwMode="auto">
          <a:xfrm>
            <a:off x="533400" y="29718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55316"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pic>
        <p:nvPicPr>
          <p:cNvPr id="25" name="Picture 24" descr="med.jpg"/>
          <p:cNvPicPr>
            <a:picLocks noChangeAspect="1"/>
          </p:cNvPicPr>
          <p:nvPr/>
        </p:nvPicPr>
        <p:blipFill>
          <a:blip r:embed="rId4"/>
          <a:stretch>
            <a:fillRect/>
          </a:stretch>
        </p:blipFill>
        <p:spPr>
          <a:xfrm>
            <a:off x="0" y="228600"/>
            <a:ext cx="3619500" cy="800100"/>
          </a:xfrm>
          <a:prstGeom prst="rect">
            <a:avLst/>
          </a:prstGeom>
        </p:spPr>
      </p:pic>
      <p:pic>
        <p:nvPicPr>
          <p:cNvPr id="26" name="Picture 25" descr="blue.jpg"/>
          <p:cNvPicPr>
            <a:picLocks noChangeAspect="1"/>
          </p:cNvPicPr>
          <p:nvPr/>
        </p:nvPicPr>
        <p:blipFill>
          <a:blip r:embed="rId5"/>
          <a:stretch>
            <a:fillRect/>
          </a:stretch>
        </p:blipFill>
        <p:spPr>
          <a:xfrm>
            <a:off x="0" y="906849"/>
            <a:ext cx="3619500" cy="445151"/>
          </a:xfrm>
          <a:prstGeom prst="rect">
            <a:avLst/>
          </a:prstGeom>
        </p:spPr>
      </p:pic>
      <p:pic>
        <p:nvPicPr>
          <p:cNvPr id="23" name="Picture 22" descr="exceptional.jpg"/>
          <p:cNvPicPr>
            <a:picLocks noChangeAspect="1"/>
          </p:cNvPicPr>
          <p:nvPr/>
        </p:nvPicPr>
        <p:blipFill>
          <a:blip r:embed="rId6"/>
          <a:stretch>
            <a:fillRect/>
          </a:stretch>
        </p:blipFill>
        <p:spPr>
          <a:xfrm>
            <a:off x="0" y="1828800"/>
            <a:ext cx="9372600" cy="4883727"/>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bacground.jpg"/>
          <p:cNvPicPr>
            <a:picLocks noChangeAspect="1"/>
          </p:cNvPicPr>
          <p:nvPr/>
        </p:nvPicPr>
        <p:blipFill>
          <a:blip r:embed="rId3"/>
          <a:stretch>
            <a:fillRect/>
          </a:stretch>
        </p:blipFill>
        <p:spPr>
          <a:xfrm>
            <a:off x="0" y="-10492946"/>
            <a:ext cx="9372600" cy="27843892"/>
          </a:xfrm>
          <a:prstGeom prst="rect">
            <a:avLst/>
          </a:prstGeom>
        </p:spPr>
      </p:pic>
      <p:sp>
        <p:nvSpPr>
          <p:cNvPr id="55299"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01"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55302"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55303"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55304"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971800" y="1828800"/>
            <a:ext cx="5715000" cy="4800600"/>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21" name="AutoShape 13"/>
          <p:cNvSpPr>
            <a:spLocks/>
          </p:cNvSpPr>
          <p:nvPr/>
        </p:nvSpPr>
        <p:spPr bwMode="auto">
          <a:xfrm>
            <a:off x="3124200" y="2286000"/>
            <a:ext cx="5257800" cy="3962400"/>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en-US" sz="2000" dirty="0" smtClean="0">
              <a:solidFill>
                <a:srgbClr val="000000"/>
              </a:solidFill>
              <a:latin typeface="Comic Sans MS" charset="0"/>
              <a:sym typeface="Gill Sans" charset="0"/>
            </a:endParaRPr>
          </a:p>
        </p:txBody>
      </p:sp>
      <p:sp>
        <p:nvSpPr>
          <p:cNvPr id="55307"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55308"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55309" name="Rectangle 18"/>
          <p:cNvSpPr>
            <a:spLocks/>
          </p:cNvSpPr>
          <p:nvPr/>
        </p:nvSpPr>
        <p:spPr bwMode="auto">
          <a:xfrm>
            <a:off x="298450" y="2990850"/>
            <a:ext cx="2222500"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a:solidFill>
                  <a:srgbClr val="FFFFFF"/>
                </a:solidFill>
                <a:latin typeface="Comic Sans MS" charset="0"/>
                <a:sym typeface="Comic Sans MS" charset="0"/>
              </a:rPr>
              <a:t>Symptoms</a:t>
            </a:r>
          </a:p>
        </p:txBody>
      </p:sp>
      <p:sp>
        <p:nvSpPr>
          <p:cNvPr id="55310" name="AutoShape 19"/>
          <p:cNvSpPr>
            <a:spLocks/>
          </p:cNvSpPr>
          <p:nvPr/>
        </p:nvSpPr>
        <p:spPr bwMode="auto">
          <a:xfrm>
            <a:off x="381000" y="29718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11"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55312" name="Rectangle 21"/>
          <p:cNvSpPr>
            <a:spLocks/>
          </p:cNvSpPr>
          <p:nvPr/>
        </p:nvSpPr>
        <p:spPr bwMode="auto">
          <a:xfrm>
            <a:off x="3197225" y="3357563"/>
            <a:ext cx="4921250" cy="2133600"/>
          </a:xfrm>
          <a:prstGeom prst="rect">
            <a:avLst/>
          </a:prstGeom>
          <a:noFill/>
          <a:ln w="12700">
            <a:noFill/>
            <a:miter lim="800000"/>
            <a:headEnd/>
            <a:tailEnd/>
          </a:ln>
        </p:spPr>
        <p:txBody>
          <a:bodyPr lIns="0" tIns="0" rIns="0" bIns="0" anchor="ctr">
            <a:prstTxWarp prst="textNoShape">
              <a:avLst/>
            </a:prstTxWarp>
          </a:bodyPr>
          <a:lstStyle/>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p:txBody>
      </p:sp>
      <p:sp>
        <p:nvSpPr>
          <p:cNvPr id="55313" name="Rectangle 22"/>
          <p:cNvSpPr>
            <a:spLocks/>
          </p:cNvSpPr>
          <p:nvPr/>
        </p:nvSpPr>
        <p:spPr bwMode="auto">
          <a:xfrm>
            <a:off x="2971800" y="1828800"/>
            <a:ext cx="5375275" cy="366713"/>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PRODUCT</a:t>
            </a:r>
            <a:endParaRPr lang="en-US" dirty="0">
              <a:solidFill>
                <a:srgbClr val="343434"/>
              </a:solidFill>
              <a:latin typeface="Comic Sans MS" charset="0"/>
              <a:sym typeface="Comic Sans MS" charset="0"/>
            </a:endParaRPr>
          </a:p>
        </p:txBody>
      </p:sp>
      <p:sp>
        <p:nvSpPr>
          <p:cNvPr id="55315" name="Rectangle 20"/>
          <p:cNvSpPr>
            <a:spLocks/>
          </p:cNvSpPr>
          <p:nvPr/>
        </p:nvSpPr>
        <p:spPr bwMode="auto">
          <a:xfrm>
            <a:off x="533400" y="29718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55316"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pic>
        <p:nvPicPr>
          <p:cNvPr id="25" name="Picture 24" descr="med.jpg"/>
          <p:cNvPicPr>
            <a:picLocks noChangeAspect="1"/>
          </p:cNvPicPr>
          <p:nvPr/>
        </p:nvPicPr>
        <p:blipFill>
          <a:blip r:embed="rId4"/>
          <a:stretch>
            <a:fillRect/>
          </a:stretch>
        </p:blipFill>
        <p:spPr>
          <a:xfrm>
            <a:off x="0" y="228600"/>
            <a:ext cx="3619500" cy="800100"/>
          </a:xfrm>
          <a:prstGeom prst="rect">
            <a:avLst/>
          </a:prstGeom>
        </p:spPr>
      </p:pic>
      <p:pic>
        <p:nvPicPr>
          <p:cNvPr id="26" name="Picture 25" descr="blue.jpg"/>
          <p:cNvPicPr>
            <a:picLocks noChangeAspect="1"/>
          </p:cNvPicPr>
          <p:nvPr/>
        </p:nvPicPr>
        <p:blipFill>
          <a:blip r:embed="rId5"/>
          <a:stretch>
            <a:fillRect/>
          </a:stretch>
        </p:blipFill>
        <p:spPr>
          <a:xfrm>
            <a:off x="0" y="906849"/>
            <a:ext cx="3619500" cy="445151"/>
          </a:xfrm>
          <a:prstGeom prst="rect">
            <a:avLst/>
          </a:prstGeom>
        </p:spPr>
      </p:pic>
      <p:pic>
        <p:nvPicPr>
          <p:cNvPr id="27" name="Picture 26" descr="family.jpg"/>
          <p:cNvPicPr>
            <a:picLocks noChangeAspect="1"/>
          </p:cNvPicPr>
          <p:nvPr/>
        </p:nvPicPr>
        <p:blipFill>
          <a:blip r:embed="rId6"/>
          <a:stretch>
            <a:fillRect/>
          </a:stretch>
        </p:blipFill>
        <p:spPr>
          <a:xfrm>
            <a:off x="0" y="1709277"/>
            <a:ext cx="9372600" cy="5043125"/>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bacground.jpg"/>
          <p:cNvPicPr>
            <a:picLocks noChangeAspect="1"/>
          </p:cNvPicPr>
          <p:nvPr/>
        </p:nvPicPr>
        <p:blipFill>
          <a:blip r:embed="rId3"/>
          <a:stretch>
            <a:fillRect/>
          </a:stretch>
        </p:blipFill>
        <p:spPr>
          <a:xfrm>
            <a:off x="0" y="-10492946"/>
            <a:ext cx="9372600" cy="27843892"/>
          </a:xfrm>
          <a:prstGeom prst="rect">
            <a:avLst/>
          </a:prstGeom>
        </p:spPr>
      </p:pic>
      <p:sp>
        <p:nvSpPr>
          <p:cNvPr id="55299" name="AutoShape 3"/>
          <p:cNvSpPr>
            <a:spLocks/>
          </p:cNvSpPr>
          <p:nvPr/>
        </p:nvSpPr>
        <p:spPr bwMode="auto">
          <a:xfrm>
            <a:off x="366713" y="3946525"/>
            <a:ext cx="2089150" cy="438150"/>
          </a:xfrm>
          <a:prstGeom prst="roundRect">
            <a:avLst>
              <a:gd name="adj" fmla="val 30611"/>
            </a:avLst>
          </a:prstGeom>
          <a:solidFill>
            <a:srgbClr val="005A7C"/>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13" name="AutoShape 5"/>
          <p:cNvSpPr>
            <a:spLocks/>
          </p:cNvSpPr>
          <p:nvPr/>
        </p:nvSpPr>
        <p:spPr bwMode="auto">
          <a:xfrm>
            <a:off x="304800" y="2743200"/>
            <a:ext cx="2241550" cy="3505200"/>
          </a:xfrm>
          <a:prstGeom prst="roundRect">
            <a:avLst>
              <a:gd name="adj" fmla="val 5972"/>
            </a:avLst>
          </a:prstGeom>
          <a:solidFill>
            <a:schemeClr val="tx1">
              <a:lumMod val="75000"/>
              <a:lumOff val="25000"/>
            </a:schemeClr>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01" name="Rectangle 6"/>
          <p:cNvSpPr>
            <a:spLocks/>
          </p:cNvSpPr>
          <p:nvPr/>
        </p:nvSpPr>
        <p:spPr bwMode="auto">
          <a:xfrm>
            <a:off x="533400" y="57150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Reflections</a:t>
            </a:r>
            <a:endParaRPr lang="en-US" sz="1300" dirty="0">
              <a:solidFill>
                <a:srgbClr val="FFFFFF"/>
              </a:solidFill>
              <a:latin typeface="Comic Sans MS" charset="0"/>
              <a:sym typeface="Comic Sans MS" charset="0"/>
            </a:endParaRPr>
          </a:p>
        </p:txBody>
      </p:sp>
      <p:sp>
        <p:nvSpPr>
          <p:cNvPr id="55302" name="Rectangle 7"/>
          <p:cNvSpPr>
            <a:spLocks/>
          </p:cNvSpPr>
          <p:nvPr/>
        </p:nvSpPr>
        <p:spPr bwMode="auto">
          <a:xfrm>
            <a:off x="493713" y="5037138"/>
            <a:ext cx="1831975" cy="293687"/>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55303" name="Rectangle 8"/>
          <p:cNvSpPr>
            <a:spLocks/>
          </p:cNvSpPr>
          <p:nvPr/>
        </p:nvSpPr>
        <p:spPr bwMode="auto">
          <a:xfrm>
            <a:off x="493713" y="5545138"/>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en-US" sz="1300">
              <a:solidFill>
                <a:srgbClr val="FFFFFF"/>
              </a:solidFill>
              <a:latin typeface="Comic Sans MS" charset="0"/>
              <a:sym typeface="Comic Sans MS" charset="0"/>
            </a:endParaRPr>
          </a:p>
          <a:p>
            <a:pPr algn="ctr" defTabSz="642938" eaLnBrk="1" hangingPunct="1"/>
            <a:endParaRPr lang="en-US" sz="1300">
              <a:solidFill>
                <a:srgbClr val="FFFFFF"/>
              </a:solidFill>
              <a:latin typeface="Comic Sans MS" charset="0"/>
              <a:sym typeface="Comic Sans MS" charset="0"/>
            </a:endParaRPr>
          </a:p>
        </p:txBody>
      </p:sp>
      <p:sp>
        <p:nvSpPr>
          <p:cNvPr id="55304" name="Rectangle 9"/>
          <p:cNvSpPr>
            <a:spLocks/>
          </p:cNvSpPr>
          <p:nvPr/>
        </p:nvSpPr>
        <p:spPr bwMode="auto">
          <a:xfrm>
            <a:off x="493713" y="6054725"/>
            <a:ext cx="1831975" cy="293688"/>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endParaRPr lang="de-DE" sz="1300">
              <a:solidFill>
                <a:srgbClr val="FFFFFF"/>
              </a:solidFill>
              <a:latin typeface="Comic Sans MS" charset="0"/>
              <a:sym typeface="Comic Sans MS" charset="0"/>
            </a:endParaRPr>
          </a:p>
        </p:txBody>
      </p:sp>
      <p:sp>
        <p:nvSpPr>
          <p:cNvPr id="17420" name="AutoShape 12"/>
          <p:cNvSpPr>
            <a:spLocks/>
          </p:cNvSpPr>
          <p:nvPr/>
        </p:nvSpPr>
        <p:spPr bwMode="auto">
          <a:xfrm>
            <a:off x="2971800" y="1828800"/>
            <a:ext cx="5715000" cy="4800600"/>
          </a:xfrm>
          <a:prstGeom prst="roundRect">
            <a:avLst>
              <a:gd name="adj" fmla="val 2861"/>
            </a:avLst>
          </a:prstGeom>
          <a:solidFill>
            <a:srgbClr val="FFFFFF"/>
          </a:solidFill>
          <a:ln w="25400">
            <a:noFill/>
            <a:round/>
            <a:headEnd type="none" w="med" len="med"/>
            <a:tailEnd type="none" w="med" len="med"/>
          </a:ln>
          <a:effectLst>
            <a:outerShdw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17421" name="AutoShape 13"/>
          <p:cNvSpPr>
            <a:spLocks/>
          </p:cNvSpPr>
          <p:nvPr/>
        </p:nvSpPr>
        <p:spPr bwMode="auto">
          <a:xfrm>
            <a:off x="3124200" y="2286000"/>
            <a:ext cx="5257800" cy="3962400"/>
          </a:xfrm>
          <a:prstGeom prst="roundRect">
            <a:avLst>
              <a:gd name="adj" fmla="val 3894"/>
            </a:avLst>
          </a:prstGeom>
          <a:solidFill>
            <a:schemeClr val="bg2">
              <a:lumMod val="25000"/>
              <a:alpha val="32000"/>
            </a:schemeClr>
          </a:solidFill>
          <a:ln w="25400">
            <a:noFill/>
            <a:round/>
            <a:headEnd/>
            <a:tailEnd/>
          </a:ln>
          <a:effectLst>
            <a:outerShdw blurRad="63500" dist="76199" dir="2700000" algn="ctr" rotWithShape="0">
              <a:schemeClr val="bg2">
                <a:alpha val="75000"/>
              </a:schemeClr>
            </a:outerShdw>
          </a:effectLst>
        </p:spPr>
        <p:txBody>
          <a:bodyPr lIns="0" tIns="0" rIns="0" bIns="0">
            <a:prstTxWarp prst="textNoShape">
              <a:avLst/>
            </a:prstTxWarp>
          </a:bodyPr>
          <a:lstStyle/>
          <a:p>
            <a:pPr algn="ctr" defTabSz="642938" eaLnBrk="1" hangingPunct="1"/>
            <a:endParaRPr lang="en-US" sz="2000" dirty="0" smtClean="0">
              <a:solidFill>
                <a:srgbClr val="000000"/>
              </a:solidFill>
              <a:latin typeface="Comic Sans MS" charset="0"/>
              <a:sym typeface="Gill Sans" charset="0"/>
            </a:endParaRPr>
          </a:p>
        </p:txBody>
      </p:sp>
      <p:sp>
        <p:nvSpPr>
          <p:cNvPr id="55307" name="Rectangle 16"/>
          <p:cNvSpPr>
            <a:spLocks/>
          </p:cNvSpPr>
          <p:nvPr/>
        </p:nvSpPr>
        <p:spPr bwMode="auto">
          <a:xfrm>
            <a:off x="457200" y="5181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ABCD Paradigm</a:t>
            </a:r>
            <a:endParaRPr lang="en-US" sz="1300" dirty="0">
              <a:solidFill>
                <a:srgbClr val="FFFFFF"/>
              </a:solidFill>
              <a:latin typeface="Comic Sans MS" charset="0"/>
              <a:sym typeface="Comic Sans MS" charset="0"/>
            </a:endParaRPr>
          </a:p>
        </p:txBody>
      </p:sp>
      <p:sp>
        <p:nvSpPr>
          <p:cNvPr id="55308" name="Rectangle 17"/>
          <p:cNvSpPr>
            <a:spLocks/>
          </p:cNvSpPr>
          <p:nvPr/>
        </p:nvSpPr>
        <p:spPr bwMode="auto">
          <a:xfrm>
            <a:off x="381000" y="4114800"/>
            <a:ext cx="205422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International Strategy</a:t>
            </a:r>
            <a:endParaRPr lang="en-US" sz="1300" dirty="0">
              <a:solidFill>
                <a:srgbClr val="FFFFFF"/>
              </a:solidFill>
              <a:latin typeface="Comic Sans MS" charset="0"/>
              <a:sym typeface="Comic Sans MS" charset="0"/>
            </a:endParaRPr>
          </a:p>
        </p:txBody>
      </p:sp>
      <p:sp>
        <p:nvSpPr>
          <p:cNvPr id="55309" name="Rectangle 18"/>
          <p:cNvSpPr>
            <a:spLocks/>
          </p:cNvSpPr>
          <p:nvPr/>
        </p:nvSpPr>
        <p:spPr bwMode="auto">
          <a:xfrm>
            <a:off x="298450" y="2990850"/>
            <a:ext cx="2222500"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a:solidFill>
                  <a:srgbClr val="FFFFFF"/>
                </a:solidFill>
                <a:latin typeface="Comic Sans MS" charset="0"/>
                <a:sym typeface="Comic Sans MS" charset="0"/>
              </a:rPr>
              <a:t>Symptoms</a:t>
            </a:r>
          </a:p>
        </p:txBody>
      </p:sp>
      <p:sp>
        <p:nvSpPr>
          <p:cNvPr id="55310" name="AutoShape 19"/>
          <p:cNvSpPr>
            <a:spLocks/>
          </p:cNvSpPr>
          <p:nvPr/>
        </p:nvSpPr>
        <p:spPr bwMode="auto">
          <a:xfrm>
            <a:off x="381000" y="2971800"/>
            <a:ext cx="2089150" cy="438150"/>
          </a:xfrm>
          <a:prstGeom prst="roundRect">
            <a:avLst>
              <a:gd name="adj" fmla="val 30611"/>
            </a:avLst>
          </a:prstGeom>
          <a:solidFill>
            <a:schemeClr val="bg1">
              <a:lumMod val="65000"/>
            </a:schemeClr>
          </a:solidFill>
          <a:ln w="25400">
            <a:solidFill>
              <a:srgbClr val="FFFFFF"/>
            </a:solidFill>
            <a:round/>
            <a:headEnd/>
            <a:tailEnd/>
          </a:ln>
        </p:spPr>
        <p:txBody>
          <a:bodyPr lIns="0" tIns="0" rIns="0" bIns="0">
            <a:prstTxWarp prst="textNoShape">
              <a:avLst/>
            </a:prstTxWarp>
          </a:bodyPr>
          <a:lstStyle/>
          <a:p>
            <a:pPr algn="ctr" defTabSz="642938" eaLnBrk="1" hangingPunct="1"/>
            <a:endParaRPr lang="de-DE" sz="3000">
              <a:solidFill>
                <a:srgbClr val="000000"/>
              </a:solidFill>
              <a:latin typeface="Gill Sans" charset="0"/>
              <a:sym typeface="Gill Sans" charset="0"/>
            </a:endParaRPr>
          </a:p>
        </p:txBody>
      </p:sp>
      <p:sp>
        <p:nvSpPr>
          <p:cNvPr id="55311" name="Rectangle 20"/>
          <p:cNvSpPr>
            <a:spLocks/>
          </p:cNvSpPr>
          <p:nvPr/>
        </p:nvSpPr>
        <p:spPr bwMode="auto">
          <a:xfrm>
            <a:off x="533400" y="36576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Company Analysis</a:t>
            </a:r>
            <a:endParaRPr lang="en-US" sz="1300" dirty="0">
              <a:solidFill>
                <a:srgbClr val="FFFFFF"/>
              </a:solidFill>
              <a:latin typeface="Comic Sans MS" charset="0"/>
              <a:sym typeface="Comic Sans MS" charset="0"/>
            </a:endParaRPr>
          </a:p>
        </p:txBody>
      </p:sp>
      <p:sp>
        <p:nvSpPr>
          <p:cNvPr id="55312" name="Rectangle 21"/>
          <p:cNvSpPr>
            <a:spLocks/>
          </p:cNvSpPr>
          <p:nvPr/>
        </p:nvSpPr>
        <p:spPr bwMode="auto">
          <a:xfrm>
            <a:off x="3197225" y="3357563"/>
            <a:ext cx="4921250" cy="2133600"/>
          </a:xfrm>
          <a:prstGeom prst="rect">
            <a:avLst/>
          </a:prstGeom>
          <a:noFill/>
          <a:ln w="12700">
            <a:noFill/>
            <a:miter lim="800000"/>
            <a:headEnd/>
            <a:tailEnd/>
          </a:ln>
        </p:spPr>
        <p:txBody>
          <a:bodyPr lIns="0" tIns="0" rIns="0" bIns="0" anchor="ctr">
            <a:prstTxWarp prst="textNoShape">
              <a:avLst/>
            </a:prstTxWarp>
          </a:bodyPr>
          <a:lstStyle/>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a:p>
            <a:pPr defTabSz="642938" eaLnBrk="1" hangingPunct="1"/>
            <a:endParaRPr lang="en-US" sz="1700">
              <a:solidFill>
                <a:srgbClr val="FFFFFF"/>
              </a:solidFill>
              <a:latin typeface="Comic Sans MS" charset="0"/>
              <a:sym typeface="Comic Sans MS" charset="0"/>
            </a:endParaRPr>
          </a:p>
        </p:txBody>
      </p:sp>
      <p:sp>
        <p:nvSpPr>
          <p:cNvPr id="55313" name="Rectangle 22"/>
          <p:cNvSpPr>
            <a:spLocks/>
          </p:cNvSpPr>
          <p:nvPr/>
        </p:nvSpPr>
        <p:spPr bwMode="auto">
          <a:xfrm>
            <a:off x="2971800" y="1828800"/>
            <a:ext cx="5375275" cy="366713"/>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dirty="0" smtClean="0">
                <a:solidFill>
                  <a:srgbClr val="343434"/>
                </a:solidFill>
                <a:latin typeface="Comic Sans MS" charset="0"/>
                <a:sym typeface="Comic Sans MS" charset="0"/>
              </a:rPr>
              <a:t>PRODUCT</a:t>
            </a:r>
            <a:endParaRPr lang="en-US" dirty="0">
              <a:solidFill>
                <a:srgbClr val="343434"/>
              </a:solidFill>
              <a:latin typeface="Comic Sans MS" charset="0"/>
              <a:sym typeface="Comic Sans MS" charset="0"/>
            </a:endParaRPr>
          </a:p>
        </p:txBody>
      </p:sp>
      <p:sp>
        <p:nvSpPr>
          <p:cNvPr id="55315" name="Rectangle 20"/>
          <p:cNvSpPr>
            <a:spLocks/>
          </p:cNvSpPr>
          <p:nvPr/>
        </p:nvSpPr>
        <p:spPr bwMode="auto">
          <a:xfrm>
            <a:off x="533400" y="29718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a:solidFill>
                  <a:srgbClr val="FFFFFF"/>
                </a:solidFill>
                <a:latin typeface="Comic Sans MS" charset="0"/>
                <a:sym typeface="Comic Sans MS" charset="0"/>
              </a:rPr>
              <a:t>Company</a:t>
            </a:r>
            <a:r>
              <a:rPr lang="en-US" sz="1300" dirty="0" smtClean="0">
                <a:solidFill>
                  <a:srgbClr val="FFFFFF"/>
                </a:solidFill>
                <a:latin typeface="Comic Sans MS" charset="0"/>
                <a:sym typeface="Comic Sans MS" charset="0"/>
              </a:rPr>
              <a:t> Profile</a:t>
            </a:r>
            <a:endParaRPr lang="en-US" sz="1300" dirty="0">
              <a:solidFill>
                <a:srgbClr val="FFFFFF"/>
              </a:solidFill>
              <a:latin typeface="Comic Sans MS" charset="0"/>
              <a:sym typeface="Comic Sans MS" charset="0"/>
            </a:endParaRPr>
          </a:p>
        </p:txBody>
      </p:sp>
      <p:sp>
        <p:nvSpPr>
          <p:cNvPr id="55316" name="Rectangle 16"/>
          <p:cNvSpPr>
            <a:spLocks/>
          </p:cNvSpPr>
          <p:nvPr/>
        </p:nvSpPr>
        <p:spPr bwMode="auto">
          <a:xfrm>
            <a:off x="457200" y="4648200"/>
            <a:ext cx="1831975" cy="295275"/>
          </a:xfrm>
          <a:prstGeom prst="rect">
            <a:avLst/>
          </a:prstGeom>
          <a:noFill/>
          <a:ln w="12700">
            <a:noFill/>
            <a:miter lim="800000"/>
            <a:headEnd/>
            <a:tailEnd/>
          </a:ln>
        </p:spPr>
        <p:txBody>
          <a:bodyPr lIns="0" tIns="0" rIns="0" bIns="0" anchor="ctr">
            <a:prstTxWarp prst="textNoShape">
              <a:avLst/>
            </a:prstTxWarp>
          </a:bodyPr>
          <a:lstStyle/>
          <a:p>
            <a:pPr algn="ctr" defTabSz="642938" eaLnBrk="1" hangingPunct="1"/>
            <a:r>
              <a:rPr lang="en-US" sz="1300" dirty="0" smtClean="0">
                <a:solidFill>
                  <a:srgbClr val="FFFFFF"/>
                </a:solidFill>
                <a:latin typeface="Comic Sans MS" charset="0"/>
                <a:sym typeface="Comic Sans MS" charset="0"/>
              </a:rPr>
              <a:t>Advertising Campaign</a:t>
            </a:r>
            <a:endParaRPr lang="en-US" sz="1300" dirty="0">
              <a:solidFill>
                <a:srgbClr val="FFFFFF"/>
              </a:solidFill>
              <a:latin typeface="Comic Sans MS" charset="0"/>
              <a:sym typeface="Comic Sans MS" charset="0"/>
            </a:endParaRPr>
          </a:p>
        </p:txBody>
      </p:sp>
      <p:pic>
        <p:nvPicPr>
          <p:cNvPr id="25" name="Picture 24" descr="med.jpg"/>
          <p:cNvPicPr>
            <a:picLocks noChangeAspect="1"/>
          </p:cNvPicPr>
          <p:nvPr/>
        </p:nvPicPr>
        <p:blipFill>
          <a:blip r:embed="rId4"/>
          <a:stretch>
            <a:fillRect/>
          </a:stretch>
        </p:blipFill>
        <p:spPr>
          <a:xfrm>
            <a:off x="0" y="228600"/>
            <a:ext cx="3619500" cy="800100"/>
          </a:xfrm>
          <a:prstGeom prst="rect">
            <a:avLst/>
          </a:prstGeom>
        </p:spPr>
      </p:pic>
      <p:pic>
        <p:nvPicPr>
          <p:cNvPr id="26" name="Picture 25" descr="blue.jpg"/>
          <p:cNvPicPr>
            <a:picLocks noChangeAspect="1"/>
          </p:cNvPicPr>
          <p:nvPr/>
        </p:nvPicPr>
        <p:blipFill>
          <a:blip r:embed="rId5"/>
          <a:stretch>
            <a:fillRect/>
          </a:stretch>
        </p:blipFill>
        <p:spPr>
          <a:xfrm>
            <a:off x="0" y="906849"/>
            <a:ext cx="3619500" cy="445151"/>
          </a:xfrm>
          <a:prstGeom prst="rect">
            <a:avLst/>
          </a:prstGeom>
        </p:spPr>
      </p:pic>
      <p:pic>
        <p:nvPicPr>
          <p:cNvPr id="28" name="Picture 27" descr="new.jpg"/>
          <p:cNvPicPr>
            <a:picLocks noChangeAspect="1"/>
          </p:cNvPicPr>
          <p:nvPr/>
        </p:nvPicPr>
        <p:blipFill>
          <a:blip r:embed="rId6"/>
          <a:stretch>
            <a:fillRect/>
          </a:stretch>
        </p:blipFill>
        <p:spPr>
          <a:xfrm>
            <a:off x="0" y="1677541"/>
            <a:ext cx="9372600" cy="4996380"/>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588</TotalTime>
  <Words>2908</Words>
  <Application>Microsoft Office PowerPoint</Application>
  <PresentationFormat>On-screen Show (4:3)</PresentationFormat>
  <Paragraphs>667</Paragraphs>
  <Slides>43</Slides>
  <Notes>40</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43</vt:i4>
      </vt:variant>
    </vt:vector>
  </HeadingPairs>
  <TitlesOfParts>
    <vt:vector size="45" baseType="lpstr">
      <vt:lpstr>Office Theme</vt:lpstr>
      <vt:lpstr>???</vt:lpstr>
      <vt:lpstr>Slide 1</vt:lpstr>
      <vt:lpstr>Agenda</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QUESTIONS?</vt:lpstr>
    </vt:vector>
  </TitlesOfParts>
  <Company>McGill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Carmen M.</dc:creator>
  <cp:lastModifiedBy>Pavilion Notebook</cp:lastModifiedBy>
  <cp:revision>140</cp:revision>
  <dcterms:created xsi:type="dcterms:W3CDTF">2010-11-03T03:34:35Z</dcterms:created>
  <dcterms:modified xsi:type="dcterms:W3CDTF">2013-07-04T02:29:10Z</dcterms:modified>
</cp:coreProperties>
</file>